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3"/>
  </p:notesMasterIdLst>
  <p:handoutMasterIdLst>
    <p:handoutMasterId r:id="rId44"/>
  </p:handoutMasterIdLst>
  <p:sldIdLst>
    <p:sldId id="406" r:id="rId5"/>
    <p:sldId id="286" r:id="rId6"/>
    <p:sldId id="409" r:id="rId7"/>
    <p:sldId id="285" r:id="rId8"/>
    <p:sldId id="410" r:id="rId9"/>
    <p:sldId id="411" r:id="rId10"/>
    <p:sldId id="412" r:id="rId11"/>
    <p:sldId id="408" r:id="rId12"/>
    <p:sldId id="425" r:id="rId13"/>
    <p:sldId id="418" r:id="rId14"/>
    <p:sldId id="420" r:id="rId15"/>
    <p:sldId id="432" r:id="rId16"/>
    <p:sldId id="413" r:id="rId17"/>
    <p:sldId id="422" r:id="rId18"/>
    <p:sldId id="351" r:id="rId19"/>
    <p:sldId id="297" r:id="rId20"/>
    <p:sldId id="451" r:id="rId21"/>
    <p:sldId id="416" r:id="rId22"/>
    <p:sldId id="417" r:id="rId23"/>
    <p:sldId id="429" r:id="rId24"/>
    <p:sldId id="428" r:id="rId25"/>
    <p:sldId id="427" r:id="rId26"/>
    <p:sldId id="426" r:id="rId27"/>
    <p:sldId id="430" r:id="rId28"/>
    <p:sldId id="446" r:id="rId29"/>
    <p:sldId id="400" r:id="rId30"/>
    <p:sldId id="402" r:id="rId31"/>
    <p:sldId id="357" r:id="rId32"/>
    <p:sldId id="437" r:id="rId33"/>
    <p:sldId id="438" r:id="rId34"/>
    <p:sldId id="439" r:id="rId35"/>
    <p:sldId id="440" r:id="rId36"/>
    <p:sldId id="441" r:id="rId37"/>
    <p:sldId id="442" r:id="rId38"/>
    <p:sldId id="447" r:id="rId39"/>
    <p:sldId id="443" r:id="rId40"/>
    <p:sldId id="450" r:id="rId41"/>
    <p:sldId id="448" r:id="rId42"/>
  </p:sldIdLst>
  <p:sldSz cx="9144000" cy="5143500" type="screen16x9"/>
  <p:notesSz cx="6810375" cy="9942513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oel van de Laar" initials="RvdL" lastIdx="2" clrIdx="0">
    <p:extLst>
      <p:ext uri="{19B8F6BF-5375-455C-9EA6-DF929625EA0E}">
        <p15:presenceInfo xmlns:p15="http://schemas.microsoft.com/office/powerpoint/2012/main" userId="S::roel.van.de.laar@rhdhv.com::3cf61920-e559-4a0d-a194-7317e7ee50a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E19B5B7-7402-57B9-C7F1-62F27C8D07CF}" v="9" dt="2021-11-30T11:32:19.868"/>
    <p1510:client id="{4C36C29F-7D5A-4179-BCD1-5645230A704C}" v="54" dt="2021-12-01T11:08:45.110"/>
    <p1510:client id="{D47E6F76-6CD0-9CD7-BD37-6D9E221317BB}" v="281" dt="2021-12-01T08:57:17.13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>
          <a:lef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E9EDF4"/>
          </a:solidFill>
        </a:fill>
      </a:tcStyle>
    </a:wholeTbl>
    <a:band1H>
      <a:tcStyle>
        <a:tcBdr/>
        <a:fill>
          <a:solidFill>
            <a:srgbClr val="D0D8E8"/>
          </a:solidFill>
        </a:fill>
      </a:tcStyle>
    </a:band1H>
    <a:band2H>
      <a:tcStyle>
        <a:tcBdr/>
      </a:tcStyle>
    </a:band2H>
    <a:band1V>
      <a:tcStyle>
        <a:tcBdr/>
        <a:fill>
          <a:solidFill>
            <a:srgbClr val="D0D8E8"/>
          </a:solidFill>
        </a:fill>
      </a:tcStyle>
    </a:band1V>
    <a:band2V>
      <a:tcStyle>
        <a:tcBdr/>
      </a:tcStyle>
    </a:band2V>
    <a:la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4F81BD"/>
          </a:solidFill>
        </a:fill>
      </a:tcStyle>
    </a:lastCol>
    <a:fir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4F81BD"/>
          </a:solidFill>
        </a:fill>
      </a:tcStyle>
    </a:firstCol>
    <a:la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top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4F81BD"/>
          </a:solidFill>
        </a:fill>
      </a:tcStyle>
    </a:lastRow>
    <a:fir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bottom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4F81BD"/>
          </a:solidFill>
        </a:fill>
      </a:tcStyle>
    </a:firstRow>
  </a:tblStyle>
  <a:tblStyle styleId="{2D5ABB26-0587-4C30-8999-92F81FD0307C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/>
      </a:tcStyle>
    </a:wholeTbl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7E9639D4-E3E2-4D34-9284-5A2195B3D0D7}" styleName="Stijl, lich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42" d="100"/>
          <a:sy n="142" d="100"/>
        </p:scale>
        <p:origin x="714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viewProps" Target="viewProps.xml"/><Relationship Id="rId50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notesMaster" Target="notesMasters/notesMaster1.xml"/><Relationship Id="rId48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2E45675-AAB5-450E-80C0-E4B93AD96406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51161" cy="49712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63DCD9D-A201-47BF-AEE8-387F31B0FF3D}"/>
              </a:ext>
            </a:extLst>
          </p:cNvPr>
          <p:cNvSpPr txBox="1">
            <a:spLocks noGrp="1"/>
          </p:cNvSpPr>
          <p:nvPr>
            <p:ph type="dt" sz="quarter" idx="1"/>
          </p:nvPr>
        </p:nvSpPr>
        <p:spPr>
          <a:xfrm>
            <a:off x="3857634" y="0"/>
            <a:ext cx="2951161" cy="49712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E0000B56-BAD7-4B3E-B60A-10DBE1F06FD6}" type="datetime1">
              <a:rPr lang="en-GB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02/12/2021</a:t>
            </a:fld>
            <a:endParaRPr lang="en-GB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11825D-C731-43D6-BF77-297F96CDA282}"/>
              </a:ext>
            </a:extLst>
          </p:cNvPr>
          <p:cNvSpPr txBox="1">
            <a:spLocks noGrp="1"/>
          </p:cNvSpPr>
          <p:nvPr>
            <p:ph type="ftr" sz="quarter" idx="2"/>
          </p:nvPr>
        </p:nvSpPr>
        <p:spPr>
          <a:xfrm>
            <a:off x="0" y="9443658"/>
            <a:ext cx="2951161" cy="49712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Project related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2E32D9-FFCE-4127-B94D-99E6C26FBAD5}"/>
              </a:ext>
            </a:extLst>
          </p:cNvPr>
          <p:cNvSpPr txBox="1">
            <a:spLocks noGrp="1"/>
          </p:cNvSpPr>
          <p:nvPr>
            <p:ph type="sldNum" sz="quarter" idx="3"/>
          </p:nvPr>
        </p:nvSpPr>
        <p:spPr>
          <a:xfrm>
            <a:off x="3857634" y="9443658"/>
            <a:ext cx="2951161" cy="49712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08A71228-0600-4629-AA37-C8FA0F10B7DA}" type="slidenum">
              <a:t>‹nr.›</a:t>
            </a:fld>
            <a:endParaRPr lang="en-GB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864989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BFE3F42-63A8-42B4-9135-226367497682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51161" cy="49712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C7F13BF-E488-4C45-A354-645461DDF4D7}"/>
              </a:ext>
            </a:extLst>
          </p:cNvPr>
          <p:cNvSpPr txBox="1">
            <a:spLocks noGrp="1"/>
          </p:cNvSpPr>
          <p:nvPr>
            <p:ph type="dt" idx="1"/>
          </p:nvPr>
        </p:nvSpPr>
        <p:spPr>
          <a:xfrm>
            <a:off x="3857634" y="0"/>
            <a:ext cx="2951161" cy="49712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505AEC66-BDDD-421B-B6BE-EBFA20A2E8B0}" type="datetime1">
              <a:rPr lang="en-GB"/>
              <a:pPr lvl="0"/>
              <a:t>02/12/2021</a:t>
            </a:fld>
            <a:endParaRPr lang="en-GB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00C3DF96-81E9-49C3-AE6F-FF03CE9A76F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92070" y="746122"/>
            <a:ext cx="6626227" cy="3727451"/>
          </a:xfrm>
          <a:prstGeom prst="rect">
            <a:avLst/>
          </a:prstGeom>
          <a:noFill/>
          <a:ln w="12701">
            <a:solidFill>
              <a:srgbClr val="000000"/>
            </a:solidFill>
            <a:prstDash val="solid"/>
          </a:ln>
        </p:spPr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8A5340D3-8778-4CE9-BB3B-A2137A17B910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681035" y="4722693"/>
            <a:ext cx="5448296" cy="447413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306DAD-D3C9-49F8-BF01-750CC7517805}"/>
              </a:ext>
            </a:extLst>
          </p:cNvPr>
          <p:cNvSpPr txBox="1">
            <a:spLocks noGrp="1"/>
          </p:cNvSpPr>
          <p:nvPr>
            <p:ph type="ftr" sz="quarter" idx="4"/>
          </p:nvPr>
        </p:nvSpPr>
        <p:spPr>
          <a:xfrm>
            <a:off x="0" y="9443658"/>
            <a:ext cx="2951161" cy="49712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r>
              <a:rPr lang="en-GB"/>
              <a:t>Project related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87EC55-70B6-4A1E-82BC-3D45D5EEA92F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3857634" y="9443658"/>
            <a:ext cx="2951161" cy="49712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463C5923-1490-49DE-818F-41CAC6DEF0FB}" type="slidenum"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75443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marR="0" lvl="0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1pPr>
    <a:lvl2pPr marL="457200" marR="0" lvl="1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2pPr>
    <a:lvl3pPr marL="914400" marR="0" lvl="2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3pPr>
    <a:lvl4pPr marL="1371600" marR="0" lvl="3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4pPr>
    <a:lvl5pPr marL="1828800" marR="0" lvl="4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6225" cy="372745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D251C4-121E-4AB2-B50C-B74770BC9ECB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132385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6225" cy="372745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463C5923-1490-49DE-818F-41CAC6DEF0FB}" type="slidenum">
              <a:rPr lang="nl-NL" smtClean="0"/>
              <a:t>34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995508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image" Target="../media/image6.jpe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8.jpeg"/><Relationship Id="rId7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Exter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nfopic">
            <a:extLst>
              <a:ext uri="{FF2B5EF4-FFF2-40B4-BE49-F238E27FC236}">
                <a16:creationId xmlns:a16="http://schemas.microsoft.com/office/drawing/2014/main" id="{20C954AC-E473-48D4-9FF9-C3CCB19FDD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AutoShape 3">
            <a:extLst>
              <a:ext uri="{FF2B5EF4-FFF2-40B4-BE49-F238E27FC236}">
                <a16:creationId xmlns:a16="http://schemas.microsoft.com/office/drawing/2014/main" id="{11A763DB-F2E3-45DF-9FFF-61A823ABABAE}"/>
              </a:ext>
            </a:extLst>
          </p:cNvPr>
          <p:cNvSpPr/>
          <p:nvPr/>
        </p:nvSpPr>
        <p:spPr>
          <a:xfrm>
            <a:off x="0" y="0"/>
            <a:ext cx="9144000" cy="4410078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00577E"/>
              </a:solidFill>
              <a:uFillTx/>
              <a:latin typeface="Calibri"/>
            </a:endParaRPr>
          </a:p>
        </p:txBody>
      </p:sp>
      <p:sp>
        <p:nvSpPr>
          <p:cNvPr id="4" name="AutoShape 3">
            <a:extLst>
              <a:ext uri="{FF2B5EF4-FFF2-40B4-BE49-F238E27FC236}">
                <a16:creationId xmlns:a16="http://schemas.microsoft.com/office/drawing/2014/main" id="{162F0662-2402-4B5E-B462-12173C5D3A2C}"/>
              </a:ext>
            </a:extLst>
          </p:cNvPr>
          <p:cNvSpPr/>
          <p:nvPr/>
        </p:nvSpPr>
        <p:spPr>
          <a:xfrm>
            <a:off x="1591" y="0"/>
            <a:ext cx="9140827" cy="5143499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00577E"/>
              </a:solidFill>
              <a:uFillTx/>
              <a:latin typeface="Calibri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B8D4A08-24E1-44A1-85B5-6F1B91067DA3}"/>
              </a:ext>
            </a:extLst>
          </p:cNvPr>
          <p:cNvSpPr/>
          <p:nvPr/>
        </p:nvSpPr>
        <p:spPr>
          <a:xfrm>
            <a:off x="1591" y="0"/>
            <a:ext cx="9140827" cy="5141122"/>
          </a:xfrm>
          <a:prstGeom prst="rect">
            <a:avLst/>
          </a:prstGeom>
          <a:noFill/>
          <a:ln w="0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00577E"/>
              </a:solidFill>
              <a:uFillTx/>
              <a:latin typeface="Calibri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1299820D-3672-4E5D-A7BC-D89F4258D985}"/>
              </a:ext>
            </a:extLst>
          </p:cNvPr>
          <p:cNvSpPr/>
          <p:nvPr/>
        </p:nvSpPr>
        <p:spPr>
          <a:xfrm>
            <a:off x="0" y="0"/>
            <a:ext cx="5058634" cy="5144396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1417"/>
              <a:gd name="f7" fmla="val 1441"/>
              <a:gd name="f8" fmla="val 599"/>
              <a:gd name="f9" fmla="val 598"/>
              <a:gd name="f10" fmla="val 1259"/>
              <a:gd name="f11" fmla="val 419"/>
              <a:gd name="f12" fmla="+- 0 0 -90"/>
              <a:gd name="f13" fmla="*/ f3 1 1417"/>
              <a:gd name="f14" fmla="*/ f4 1 1441"/>
              <a:gd name="f15" fmla="val f5"/>
              <a:gd name="f16" fmla="val f6"/>
              <a:gd name="f17" fmla="val f7"/>
              <a:gd name="f18" fmla="*/ f12 f0 1"/>
              <a:gd name="f19" fmla="+- f17 0 f15"/>
              <a:gd name="f20" fmla="+- f16 0 f15"/>
              <a:gd name="f21" fmla="*/ f18 1 f2"/>
              <a:gd name="f22" fmla="*/ f20 1 1417"/>
              <a:gd name="f23" fmla="*/ f19 1 1441"/>
              <a:gd name="f24" fmla="*/ 1417 f20 1"/>
              <a:gd name="f25" fmla="*/ 0 f19 1"/>
              <a:gd name="f26" fmla="*/ 0 f20 1"/>
              <a:gd name="f27" fmla="*/ 1441 f19 1"/>
              <a:gd name="f28" fmla="*/ 598 f20 1"/>
              <a:gd name="f29" fmla="+- f21 0 f1"/>
              <a:gd name="f30" fmla="*/ f24 1 1417"/>
              <a:gd name="f31" fmla="*/ f25 1 1441"/>
              <a:gd name="f32" fmla="*/ f26 1 1417"/>
              <a:gd name="f33" fmla="*/ f27 1 1441"/>
              <a:gd name="f34" fmla="*/ f28 1 1417"/>
              <a:gd name="f35" fmla="*/ 0 1 f22"/>
              <a:gd name="f36" fmla="*/ f16 1 f22"/>
              <a:gd name="f37" fmla="*/ 0 1 f23"/>
              <a:gd name="f38" fmla="*/ f17 1 f23"/>
              <a:gd name="f39" fmla="*/ f30 1 f22"/>
              <a:gd name="f40" fmla="*/ f31 1 f23"/>
              <a:gd name="f41" fmla="*/ f32 1 f22"/>
              <a:gd name="f42" fmla="*/ f33 1 f23"/>
              <a:gd name="f43" fmla="*/ f34 1 f22"/>
              <a:gd name="f44" fmla="*/ f35 f13 1"/>
              <a:gd name="f45" fmla="*/ f36 f13 1"/>
              <a:gd name="f46" fmla="*/ f38 f14 1"/>
              <a:gd name="f47" fmla="*/ f37 f14 1"/>
              <a:gd name="f48" fmla="*/ f39 f13 1"/>
              <a:gd name="f49" fmla="*/ f40 f14 1"/>
              <a:gd name="f50" fmla="*/ f41 f13 1"/>
              <a:gd name="f51" fmla="*/ f42 f14 1"/>
              <a:gd name="f52" fmla="*/ f43 f13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48" y="f49"/>
              </a:cxn>
              <a:cxn ang="f29">
                <a:pos x="f50" y="f49"/>
              </a:cxn>
              <a:cxn ang="f29">
                <a:pos x="f50" y="f51"/>
              </a:cxn>
              <a:cxn ang="f29">
                <a:pos x="f52" y="f51"/>
              </a:cxn>
              <a:cxn ang="f29">
                <a:pos x="f48" y="f49"/>
              </a:cxn>
            </a:cxnLst>
            <a:rect l="f44" t="f47" r="f45" b="f46"/>
            <a:pathLst>
              <a:path w="1417" h="1441">
                <a:moveTo>
                  <a:pt x="f6" y="f5"/>
                </a:moveTo>
                <a:cubicBezTo>
                  <a:pt x="f5" y="f5"/>
                  <a:pt x="f5" y="f5"/>
                  <a:pt x="f5" y="f5"/>
                </a:cubicBezTo>
                <a:cubicBezTo>
                  <a:pt x="f5" y="f7"/>
                  <a:pt x="f5" y="f7"/>
                  <a:pt x="f5" y="f7"/>
                </a:cubicBezTo>
                <a:cubicBezTo>
                  <a:pt x="f5" y="f7"/>
                  <a:pt x="f8" y="f7"/>
                  <a:pt x="f9" y="f7"/>
                </a:cubicBezTo>
                <a:cubicBezTo>
                  <a:pt x="f10" y="f11"/>
                  <a:pt x="f6" y="f5"/>
                  <a:pt x="f6" y="f5"/>
                </a:cubicBezTo>
              </a:path>
            </a:pathLst>
          </a:custGeom>
          <a:noFill/>
          <a:ln>
            <a:noFill/>
            <a:prstDash val="solid"/>
          </a:ln>
          <a:effectLst>
            <a:outerShdw dist="50804" algn="tl">
              <a:srgbClr val="000000">
                <a:alpha val="50000"/>
              </a:srgbClr>
            </a:outerShdw>
          </a:effectLst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00577E"/>
              </a:solidFill>
              <a:uFillTx/>
              <a:latin typeface="Calibri"/>
            </a:endParaRPr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3C8530DD-3491-4E6B-A892-437E1BE6FCD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627784" y="4085996"/>
            <a:ext cx="6192362" cy="888696"/>
          </a:xfrm>
          <a:effectLst>
            <a:outerShdw dist="38096" dir="2700000" algn="tl">
              <a:srgbClr val="000000">
                <a:alpha val="50000"/>
              </a:srgbClr>
            </a:outerShdw>
          </a:effectLst>
        </p:spPr>
        <p:txBody>
          <a:bodyPr lIns="0" tIns="0" rIns="0" bIns="0" anchor="b">
            <a:noAutofit/>
          </a:bodyPr>
          <a:lstStyle>
            <a:lvl1pPr marL="323999" indent="0">
              <a:buNone/>
              <a:defRPr lang="en-US" sz="2000" b="1" cap="all">
                <a:solidFill>
                  <a:srgbClr val="A5C100"/>
                </a:solidFill>
              </a:defRPr>
            </a:lvl1pPr>
            <a:lvl2pPr marL="0" indent="180978">
              <a:lnSpc>
                <a:spcPts val="1200"/>
              </a:lnSpc>
              <a:spcAft>
                <a:spcPts val="1200"/>
              </a:spcAft>
              <a:buNone/>
              <a:defRPr lang="en-US" sz="1000">
                <a:solidFill>
                  <a:srgbClr val="FFFFFF"/>
                </a:solidFill>
              </a:defRPr>
            </a:lvl2pPr>
            <a:lvl3pPr marL="0" indent="0">
              <a:lnSpc>
                <a:spcPts val="1200"/>
              </a:lnSpc>
              <a:buNone/>
              <a:defRPr lang="en-US" sz="1000">
                <a:solidFill>
                  <a:srgbClr val="FFFFFF"/>
                </a:solidFill>
              </a:defRPr>
            </a:lvl3pPr>
          </a:lstStyle>
          <a:p>
            <a:pPr lvl="0"/>
            <a:r>
              <a:rPr lang="en-US"/>
              <a:t>CLICK TO EDIT </a:t>
            </a:r>
            <a:r>
              <a:rPr lang="en-US" err="1"/>
              <a:t>SUBtitle</a:t>
            </a:r>
            <a:r>
              <a:rPr lang="en-US"/>
              <a:t> style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Text Placeholder 25">
            <a:extLst>
              <a:ext uri="{FF2B5EF4-FFF2-40B4-BE49-F238E27FC236}">
                <a16:creationId xmlns:a16="http://schemas.microsoft.com/office/drawing/2014/main" id="{D056187D-7769-4400-A7B1-BC0FDD71942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140000" y="1248869"/>
            <a:ext cx="4680146" cy="2500088"/>
          </a:xfrm>
          <a:effectLst>
            <a:outerShdw dist="38096" dir="2700000" algn="tl">
              <a:srgbClr val="000000">
                <a:alpha val="50000"/>
              </a:srgbClr>
            </a:outerShdw>
          </a:effectLst>
        </p:spPr>
        <p:txBody>
          <a:bodyPr lIns="0" tIns="0" rIns="0" bIns="0">
            <a:noAutofit/>
          </a:bodyPr>
          <a:lstStyle>
            <a:lvl1pPr marL="0" indent="522003">
              <a:lnSpc>
                <a:spcPts val="3500"/>
              </a:lnSpc>
              <a:buNone/>
              <a:defRPr lang="en-US" sz="3200" b="1" i="1">
                <a:solidFill>
                  <a:srgbClr val="FFFFFF"/>
                </a:solidFill>
              </a:defRPr>
            </a:lvl1pPr>
            <a:lvl2pPr marL="287999" indent="0">
              <a:lnSpc>
                <a:spcPts val="3500"/>
              </a:lnSpc>
              <a:buNone/>
              <a:defRPr lang="en-US" sz="3200" b="1" i="1">
                <a:solidFill>
                  <a:srgbClr val="FFFFFF"/>
                </a:solidFill>
              </a:defRPr>
            </a:lvl2pPr>
            <a:lvl3pPr marL="539752" indent="-539752">
              <a:lnSpc>
                <a:spcPts val="3500"/>
              </a:lnSpc>
              <a:buNone/>
              <a:defRPr lang="en-US" sz="3200" b="1" i="1">
                <a:solidFill>
                  <a:srgbClr val="FFFFFF"/>
                </a:solidFill>
              </a:defRPr>
            </a:lvl3pPr>
          </a:lstStyle>
          <a:p>
            <a:pPr lvl="0"/>
            <a:r>
              <a:rPr lang="en-US"/>
              <a:t>Click here to edit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913BDA2-639F-40EE-B466-71D55CC2B48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4796" y="375507"/>
            <a:ext cx="4114132" cy="1368152"/>
          </a:xfrm>
        </p:spPr>
        <p:txBody>
          <a:bodyPr anchor="b">
            <a:noAutofit/>
          </a:bodyPr>
          <a:lstStyle>
            <a:lvl1pPr algn="r" defTabSz="107999">
              <a:lnSpc>
                <a:spcPts val="3500"/>
              </a:lnSpc>
              <a:defRPr lang="en-US" sz="3200" i="1"/>
            </a:lvl1pPr>
          </a:lstStyle>
          <a:p>
            <a:pPr lvl="0"/>
            <a:r>
              <a:rPr lang="en-US"/>
              <a:t>Add title, 2-3 lines			</a:t>
            </a:r>
            <a:endParaRPr lang="nl-NL"/>
          </a:p>
        </p:txBody>
      </p:sp>
      <p:pic>
        <p:nvPicPr>
          <p:cNvPr id="10" name="corpLogo">
            <a:extLst>
              <a:ext uri="{FF2B5EF4-FFF2-40B4-BE49-F238E27FC236}">
                <a16:creationId xmlns:a16="http://schemas.microsoft.com/office/drawing/2014/main" id="{1DFBF7DB-6864-42A9-821D-0D55AFF911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999" y="4118402"/>
            <a:ext cx="1947598" cy="8639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166189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edi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E9ADAEE2-8926-4008-ADA8-1A391F3FC1A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49477" y="4534524"/>
            <a:ext cx="919901" cy="564005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D10F7112-EEEF-49A3-9C98-7C917884CA91}"/>
              </a:ext>
            </a:extLst>
          </p:cNvPr>
          <p:cNvSpPr/>
          <p:nvPr userDrawn="1"/>
        </p:nvSpPr>
        <p:spPr>
          <a:xfrm>
            <a:off x="7030388" y="4816527"/>
            <a:ext cx="1130092" cy="1602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827000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nfopic">
            <a:extLst>
              <a:ext uri="{FF2B5EF4-FFF2-40B4-BE49-F238E27FC236}">
                <a16:creationId xmlns:a16="http://schemas.microsoft.com/office/drawing/2014/main" id="{5BCB7D63-751D-41B5-B2B5-E241603976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corpBackground">
            <a:extLst>
              <a:ext uri="{FF2B5EF4-FFF2-40B4-BE49-F238E27FC236}">
                <a16:creationId xmlns:a16="http://schemas.microsoft.com/office/drawing/2014/main" id="{407D8CC4-43F0-4983-AD37-D40FA0F58F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8" y="0"/>
            <a:ext cx="9144000" cy="514676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AutoShape 3">
            <a:extLst>
              <a:ext uri="{FF2B5EF4-FFF2-40B4-BE49-F238E27FC236}">
                <a16:creationId xmlns:a16="http://schemas.microsoft.com/office/drawing/2014/main" id="{F2044491-42E3-477D-ADC6-2942843FDB68}"/>
              </a:ext>
            </a:extLst>
          </p:cNvPr>
          <p:cNvSpPr/>
          <p:nvPr/>
        </p:nvSpPr>
        <p:spPr>
          <a:xfrm>
            <a:off x="0" y="0"/>
            <a:ext cx="9144000" cy="4410078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00577E"/>
              </a:solidFill>
              <a:uFillTx/>
              <a:latin typeface="Calibri"/>
            </a:endParaRPr>
          </a:p>
        </p:txBody>
      </p:sp>
      <p:sp>
        <p:nvSpPr>
          <p:cNvPr id="5" name="AutoShape 3">
            <a:extLst>
              <a:ext uri="{FF2B5EF4-FFF2-40B4-BE49-F238E27FC236}">
                <a16:creationId xmlns:a16="http://schemas.microsoft.com/office/drawing/2014/main" id="{6CABE234-992C-4FD5-B9B2-4E42C54E03B0}"/>
              </a:ext>
            </a:extLst>
          </p:cNvPr>
          <p:cNvSpPr/>
          <p:nvPr/>
        </p:nvSpPr>
        <p:spPr>
          <a:xfrm>
            <a:off x="1591" y="0"/>
            <a:ext cx="9140827" cy="5143499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00577E"/>
              </a:solidFill>
              <a:uFillTx/>
              <a:latin typeface="Calibri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4123081-BDF0-4C3D-AEA5-7C7A9DE3FB7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10002" y="1408020"/>
            <a:ext cx="7128790" cy="407090"/>
          </a:xfrm>
        </p:spPr>
        <p:txBody>
          <a:bodyPr tIns="0" bIns="0" anchor="t">
            <a:noAutofit/>
          </a:bodyPr>
          <a:lstStyle>
            <a:lvl1pPr>
              <a:lnSpc>
                <a:spcPts val="3400"/>
              </a:lnSpc>
              <a:defRPr b="0"/>
            </a:lvl1pPr>
          </a:lstStyle>
          <a:p>
            <a:pPr lvl="0"/>
            <a:r>
              <a:rPr lang="nl-NL"/>
              <a:t>Klik om stijl te bewerken</a:t>
            </a:r>
            <a:endParaRPr lang="en-GB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97AA5E72-637C-4D28-8649-6AC7C9398894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810002" y="1923175"/>
            <a:ext cx="5204947" cy="5403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2400"/>
              </a:lnSpc>
              <a:buNone/>
              <a:defRPr sz="1800" i="1">
                <a:solidFill>
                  <a:srgbClr val="A5C100"/>
                </a:solidFill>
              </a:defRPr>
            </a:lvl1pPr>
          </a:lstStyle>
          <a:p>
            <a:pPr lvl="0"/>
            <a:r>
              <a:rPr lang="nl-NL"/>
              <a:t>Klikken om de ondertitelstijl van het model te bewerken</a:t>
            </a:r>
            <a:endParaRPr lang="en-GB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5AC9A8B0-682F-483F-A888-0C1A577D738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10002" y="2609240"/>
            <a:ext cx="2397465" cy="394554"/>
          </a:xfrm>
        </p:spPr>
        <p:txBody>
          <a:bodyPr lIns="0" rIns="0">
            <a:noAutofit/>
          </a:bodyPr>
          <a:lstStyle>
            <a:lvl1pPr marL="0" indent="0">
              <a:lnSpc>
                <a:spcPts val="1700"/>
              </a:lnSpc>
              <a:buNone/>
              <a:defRPr sz="13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A0F05B27-286D-487E-B634-9D72D53E8C29}"/>
              </a:ext>
            </a:extLst>
          </p:cNvPr>
          <p:cNvSpPr/>
          <p:nvPr/>
        </p:nvSpPr>
        <p:spPr>
          <a:xfrm>
            <a:off x="1591" y="0"/>
            <a:ext cx="9140827" cy="5141122"/>
          </a:xfrm>
          <a:prstGeom prst="rect">
            <a:avLst/>
          </a:prstGeom>
          <a:noFill/>
          <a:ln w="0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00577E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598531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7002E8B-BDED-4C40-9C27-9F5D30C95FE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8786"/>
          <a:stretch>
            <a:fillRect/>
          </a:stretch>
        </p:blipFill>
        <p:spPr>
          <a:xfrm>
            <a:off x="468309" y="3160459"/>
            <a:ext cx="321311" cy="13966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03053BDB-081B-49AC-8B20-97A9D959253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149477" y="4534524"/>
            <a:ext cx="919901" cy="564005"/>
          </a:xfrm>
          <a:prstGeom prst="rect">
            <a:avLst/>
          </a:prstGeom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875CF289-68FC-4F86-A11D-D6647AB7A69C}"/>
              </a:ext>
            </a:extLst>
          </p:cNvPr>
          <p:cNvSpPr/>
          <p:nvPr userDrawn="1"/>
        </p:nvSpPr>
        <p:spPr>
          <a:xfrm>
            <a:off x="7030388" y="4816527"/>
            <a:ext cx="1130092" cy="1602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978322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6DF0E25F-EA42-47BA-9D22-1FAD8F6CFB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49477" y="4534524"/>
            <a:ext cx="919901" cy="564005"/>
          </a:xfrm>
          <a:prstGeom prst="rect">
            <a:avLst/>
          </a:prstGeom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35CD1DB3-0B57-4765-85C1-66BB97F7C534}"/>
              </a:ext>
            </a:extLst>
          </p:cNvPr>
          <p:cNvSpPr/>
          <p:nvPr userDrawn="1"/>
        </p:nvSpPr>
        <p:spPr>
          <a:xfrm>
            <a:off x="7030388" y="4816527"/>
            <a:ext cx="1130092" cy="1602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915970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ACF06F85-5572-411E-81A5-8EAC2223C8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49477" y="4534524"/>
            <a:ext cx="919901" cy="564005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9C742326-A46F-4575-8344-E202B1A6911B}"/>
              </a:ext>
            </a:extLst>
          </p:cNvPr>
          <p:cNvSpPr/>
          <p:nvPr userDrawn="1"/>
        </p:nvSpPr>
        <p:spPr>
          <a:xfrm>
            <a:off x="7030388" y="4816527"/>
            <a:ext cx="1130092" cy="1602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772902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>
            <a:extLst>
              <a:ext uri="{FF2B5EF4-FFF2-40B4-BE49-F238E27FC236}">
                <a16:creationId xmlns:a16="http://schemas.microsoft.com/office/drawing/2014/main" id="{11F73284-0C7C-449E-8394-A9F9CC2FAE6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-70"/>
          <a:stretch>
            <a:fillRect/>
          </a:stretch>
        </p:blipFill>
        <p:spPr>
          <a:xfrm>
            <a:off x="2898" y="3812398"/>
            <a:ext cx="9138193" cy="133199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3BFC4E56-501A-45A7-B434-6E9FA950F811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nl-NL"/>
              <a:t>Klik om stijl te bewerken</a:t>
            </a:r>
            <a:endParaRPr lang="en-GB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FFACE60B-EE7B-41E6-822B-53BB94476CA5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467999" y="4138647"/>
            <a:ext cx="8172568" cy="594341"/>
          </a:xfrm>
        </p:spPr>
        <p:txBody>
          <a:bodyPr lIns="0" tIns="0" rIns="0" bIns="0"/>
          <a:lstStyle>
            <a:lvl1pPr marL="0" indent="0">
              <a:buNone/>
              <a:defRPr i="1">
                <a:solidFill>
                  <a:srgbClr val="FFFFFF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37C93846-3E21-4781-99C4-3AEDB8048CB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A5C100"/>
                </a:solidFill>
              </a:defRPr>
            </a:lvl1pPr>
          </a:lstStyle>
          <a:p>
            <a:pPr lvl="0"/>
            <a:fld id="{42303E3B-525C-4FA3-9D87-5FEA4797010E}" type="slidenum">
              <a:t>‹nr.›</a:t>
            </a:fld>
            <a:endParaRPr lang="en-GB"/>
          </a:p>
        </p:txBody>
      </p:sp>
      <p:pic>
        <p:nvPicPr>
          <p:cNvPr id="6" name="infopic" descr="PPT How to change photo example 2018.jpg">
            <a:extLst>
              <a:ext uri="{FF2B5EF4-FFF2-40B4-BE49-F238E27FC236}">
                <a16:creationId xmlns:a16="http://schemas.microsoft.com/office/drawing/2014/main" id="{73119F3F-3AB4-48DA-9026-7EAF6FCA18F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4081" b="8631"/>
          <a:stretch>
            <a:fillRect/>
          </a:stretch>
        </p:blipFill>
        <p:spPr>
          <a:xfrm>
            <a:off x="12051" y="879561"/>
            <a:ext cx="9144000" cy="29465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307759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screen Pictu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nfopic">
            <a:extLst>
              <a:ext uri="{FF2B5EF4-FFF2-40B4-BE49-F238E27FC236}">
                <a16:creationId xmlns:a16="http://schemas.microsoft.com/office/drawing/2014/main" id="{EFEFDE4E-F776-4059-BB7A-2A90AA5ED7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48"/>
            <a:ext cx="914400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F141B8-826A-4F91-8540-707BD39118B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003999" y="356396"/>
            <a:ext cx="3600001" cy="1079997"/>
          </a:xfrm>
          <a:solidFill>
            <a:srgbClr val="FFFFFF">
              <a:alpha val="80000"/>
            </a:srgbClr>
          </a:solidFill>
        </p:spPr>
        <p:txBody>
          <a:bodyPr/>
          <a:lstStyle>
            <a:lvl1pPr>
              <a:buFont typeface="Arial" pitchFamily="34"/>
              <a:buChar char="&gt;"/>
              <a:defRPr lang="en-US" sz="1600" i="1"/>
            </a:lvl1pPr>
          </a:lstStyle>
          <a:p>
            <a:pPr lvl="0"/>
            <a:r>
              <a:rPr lang="en-US"/>
              <a:t>This is a picture and caption slide example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56926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screen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nfopic">
            <a:extLst>
              <a:ext uri="{FF2B5EF4-FFF2-40B4-BE49-F238E27FC236}">
                <a16:creationId xmlns:a16="http://schemas.microsoft.com/office/drawing/2014/main" id="{425B0543-E481-428A-8F1C-7CCD8ACAC8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48"/>
            <a:ext cx="914400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668304-F4C6-4C6A-AAEB-06B8EE00AF0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003999" y="3707096"/>
            <a:ext cx="3600001" cy="1079997"/>
          </a:xfrm>
          <a:solidFill>
            <a:srgbClr val="FFFFFF">
              <a:alpha val="80000"/>
            </a:srgbClr>
          </a:solidFill>
        </p:spPr>
        <p:txBody>
          <a:bodyPr/>
          <a:lstStyle>
            <a:lvl1pPr>
              <a:buFont typeface="Arial" pitchFamily="34"/>
              <a:buChar char="&gt;"/>
              <a:defRPr lang="en-US" sz="1600" i="1"/>
            </a:lvl1pPr>
          </a:lstStyle>
          <a:p>
            <a:pPr lvl="0"/>
            <a:r>
              <a:rPr lang="en-US"/>
              <a:t>This is a picture and caption slide example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41249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screen Pictur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nfopic">
            <a:extLst>
              <a:ext uri="{FF2B5EF4-FFF2-40B4-BE49-F238E27FC236}">
                <a16:creationId xmlns:a16="http://schemas.microsoft.com/office/drawing/2014/main" id="{94F6678E-A923-4AFC-BA90-02DCC5BA2D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48"/>
            <a:ext cx="914400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94561E-8487-4DB2-B98A-4485B3BAE9B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36597" y="3707096"/>
            <a:ext cx="3600001" cy="1079997"/>
          </a:xfrm>
          <a:solidFill>
            <a:srgbClr val="FFFFFF">
              <a:alpha val="80000"/>
            </a:srgbClr>
          </a:solidFill>
        </p:spPr>
        <p:txBody>
          <a:bodyPr/>
          <a:lstStyle>
            <a:lvl1pPr>
              <a:buFont typeface="Arial" pitchFamily="34"/>
              <a:buChar char="&gt;"/>
              <a:defRPr lang="en-US" sz="1600" i="1"/>
            </a:lvl1pPr>
          </a:lstStyle>
          <a:p>
            <a:pPr lvl="0"/>
            <a:r>
              <a:rPr lang="en-US"/>
              <a:t>This is a picture and caption slide example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31212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screen Pictur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nfopic">
            <a:extLst>
              <a:ext uri="{FF2B5EF4-FFF2-40B4-BE49-F238E27FC236}">
                <a16:creationId xmlns:a16="http://schemas.microsoft.com/office/drawing/2014/main" id="{E9875BCC-3A6D-4635-80B6-FA99088CC3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48"/>
            <a:ext cx="914400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3F81DF-FC91-462E-909A-A19EB6F7C4B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36597" y="356396"/>
            <a:ext cx="3600001" cy="1079997"/>
          </a:xfrm>
          <a:solidFill>
            <a:srgbClr val="FFFFFF">
              <a:alpha val="80000"/>
            </a:srgbClr>
          </a:solidFill>
        </p:spPr>
        <p:txBody>
          <a:bodyPr/>
          <a:lstStyle>
            <a:lvl1pPr>
              <a:buFont typeface="Arial" pitchFamily="34"/>
              <a:buChar char="&gt;"/>
              <a:defRPr lang="en-US" sz="1600" i="1"/>
            </a:lvl1pPr>
          </a:lstStyle>
          <a:p>
            <a:pPr lvl="0"/>
            <a:r>
              <a:rPr lang="en-US"/>
              <a:t>This is a picture and caption slide example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90345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nfopic">
            <a:extLst>
              <a:ext uri="{FF2B5EF4-FFF2-40B4-BE49-F238E27FC236}">
                <a16:creationId xmlns:a16="http://schemas.microsoft.com/office/drawing/2014/main" id="{84676694-EA13-4879-A390-048167397A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corpBackground">
            <a:extLst>
              <a:ext uri="{FF2B5EF4-FFF2-40B4-BE49-F238E27FC236}">
                <a16:creationId xmlns:a16="http://schemas.microsoft.com/office/drawing/2014/main" id="{3DC8E7E4-A5A6-4F18-9E82-8003FF2877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8" y="0"/>
            <a:ext cx="9144000" cy="514676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AutoShape 3">
            <a:extLst>
              <a:ext uri="{FF2B5EF4-FFF2-40B4-BE49-F238E27FC236}">
                <a16:creationId xmlns:a16="http://schemas.microsoft.com/office/drawing/2014/main" id="{7D022FD9-410A-479A-A70D-8F0A09DA858B}"/>
              </a:ext>
            </a:extLst>
          </p:cNvPr>
          <p:cNvSpPr/>
          <p:nvPr/>
        </p:nvSpPr>
        <p:spPr>
          <a:xfrm>
            <a:off x="0" y="0"/>
            <a:ext cx="9144000" cy="4410078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00577E"/>
              </a:solidFill>
              <a:uFillTx/>
              <a:latin typeface="Calibri"/>
            </a:endParaRPr>
          </a:p>
        </p:txBody>
      </p:sp>
      <p:sp>
        <p:nvSpPr>
          <p:cNvPr id="5" name="AutoShape 3">
            <a:extLst>
              <a:ext uri="{FF2B5EF4-FFF2-40B4-BE49-F238E27FC236}">
                <a16:creationId xmlns:a16="http://schemas.microsoft.com/office/drawing/2014/main" id="{3CACC522-351C-449E-957D-03E4B4985F3C}"/>
              </a:ext>
            </a:extLst>
          </p:cNvPr>
          <p:cNvSpPr/>
          <p:nvPr/>
        </p:nvSpPr>
        <p:spPr>
          <a:xfrm>
            <a:off x="1591" y="0"/>
            <a:ext cx="9140827" cy="5143499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00577E"/>
              </a:solidFill>
              <a:uFillTx/>
              <a:latin typeface="Calibri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794AC30-CA11-4E3F-9544-AEF48171D9E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10002" y="1476170"/>
            <a:ext cx="6930356" cy="407090"/>
          </a:xfrm>
        </p:spPr>
        <p:txBody>
          <a:bodyPr tIns="0" bIns="0" anchor="t">
            <a:noAutofit/>
          </a:bodyPr>
          <a:lstStyle>
            <a:lvl1pPr>
              <a:lnSpc>
                <a:spcPts val="3400"/>
              </a:lnSpc>
              <a:defRPr lang="en-US" b="0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D569A0FD-AFD2-4C8E-A072-7752FD8817EE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810002" y="1991325"/>
            <a:ext cx="4986131" cy="5403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2400"/>
              </a:lnSpc>
              <a:buNone/>
              <a:defRPr sz="1800" i="1">
                <a:solidFill>
                  <a:srgbClr val="A5C100"/>
                </a:solidFill>
              </a:defRPr>
            </a:lvl1pPr>
          </a:lstStyle>
          <a:p>
            <a:pPr lvl="0"/>
            <a:r>
              <a:rPr lang="nl-NL"/>
              <a:t>Klikken om de ondertitelstijl van het model te bewerken</a:t>
            </a:r>
            <a:endParaRPr lang="en-GB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44709BA2-439F-40D5-9A20-DFC158DE9B8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10002" y="2609240"/>
            <a:ext cx="2397465" cy="394554"/>
          </a:xfrm>
        </p:spPr>
        <p:txBody>
          <a:bodyPr lIns="0" rIns="0">
            <a:noAutofit/>
          </a:bodyPr>
          <a:lstStyle>
            <a:lvl1pPr marL="0" indent="0">
              <a:lnSpc>
                <a:spcPts val="1700"/>
              </a:lnSpc>
              <a:buNone/>
              <a:defRPr sz="13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D4552A44-6BEA-4913-8093-6027CB0BA90E}"/>
              </a:ext>
            </a:extLst>
          </p:cNvPr>
          <p:cNvSpPr/>
          <p:nvPr/>
        </p:nvSpPr>
        <p:spPr>
          <a:xfrm>
            <a:off x="1591" y="0"/>
            <a:ext cx="9140827" cy="5141122"/>
          </a:xfrm>
          <a:prstGeom prst="rect">
            <a:avLst/>
          </a:prstGeom>
          <a:noFill/>
          <a:ln w="0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00577E"/>
              </a:solidFill>
              <a:uFillTx/>
              <a:latin typeface="Calibri"/>
            </a:endParaRPr>
          </a:p>
        </p:txBody>
      </p:sp>
      <p:pic>
        <p:nvPicPr>
          <p:cNvPr id="10" name="SecLogo">
            <a:extLst>
              <a:ext uri="{FF2B5EF4-FFF2-40B4-BE49-F238E27FC236}">
                <a16:creationId xmlns:a16="http://schemas.microsoft.com/office/drawing/2014/main" id="{5F496346-B1D6-4AE3-A7EC-EBA5CCE6A1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4170" y="755998"/>
            <a:ext cx="1947598" cy="417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corpLogo">
            <a:extLst>
              <a:ext uri="{FF2B5EF4-FFF2-40B4-BE49-F238E27FC236}">
                <a16:creationId xmlns:a16="http://schemas.microsoft.com/office/drawing/2014/main" id="{08F14270-8DAE-41E9-8AEF-40D64474CD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999" y="323999"/>
            <a:ext cx="1947598" cy="863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Afbeelding 17">
            <a:extLst>
              <a:ext uri="{FF2B5EF4-FFF2-40B4-BE49-F238E27FC236}">
                <a16:creationId xmlns:a16="http://schemas.microsoft.com/office/drawing/2014/main" id="{2BF16958-C3EC-4548-83F8-A4D010ABB0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87247" y="812837"/>
            <a:ext cx="1575849" cy="7503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784894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3EAEE4B-1F89-484D-9CEA-75E8A652D4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9F7D7E7-6FAF-4E7D-B21D-E486B00AA4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CBF3D8C-E540-4904-A4B0-87E98C4D40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17-11-2021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C396E82-E4B1-45AA-85B2-590E7F311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AB96E15-B672-45F6-883B-66EBB3774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DE30A-CFC0-4D33-8D0C-1D55ACA90A5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040470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286CD1-DE55-4E66-BEDB-B88F1A1EC6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433713F-8B0C-4BA3-BD08-C30FFC530F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7EF54F5-9618-4839-BD10-1C79C4364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17-11-2021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9E7B454-3399-4181-B252-5E610410E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8B37AEE-3601-4C83-A738-6CA1D90E1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D7168D7E-36B9-DD46-AD56-16B2EE94C592}"/>
              </a:ext>
            </a:extLst>
          </p:cNvPr>
          <p:cNvSpPr/>
          <p:nvPr userDrawn="1"/>
        </p:nvSpPr>
        <p:spPr>
          <a:xfrm>
            <a:off x="297711" y="4671413"/>
            <a:ext cx="1509823" cy="47208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531CDF83-1FD3-684A-88D9-11C36CD4DAD7}"/>
              </a:ext>
            </a:extLst>
          </p:cNvPr>
          <p:cNvSpPr/>
          <p:nvPr userDrawn="1"/>
        </p:nvSpPr>
        <p:spPr>
          <a:xfrm>
            <a:off x="7081283" y="4607617"/>
            <a:ext cx="1594718" cy="53588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" name="Picture 2" descr="Maas bij Oeffelt logo">
            <a:extLst>
              <a:ext uri="{FF2B5EF4-FFF2-40B4-BE49-F238E27FC236}">
                <a16:creationId xmlns:a16="http://schemas.microsoft.com/office/drawing/2014/main" id="{0672471B-683D-F548-B7F7-86463080A4D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9209" y="4671412"/>
            <a:ext cx="620791" cy="38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9255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nfopic">
            <a:extLst>
              <a:ext uri="{FF2B5EF4-FFF2-40B4-BE49-F238E27FC236}">
                <a16:creationId xmlns:a16="http://schemas.microsoft.com/office/drawing/2014/main" id="{B3D8612F-077A-4561-8A99-2347AFF7B6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backPicture">
            <a:extLst>
              <a:ext uri="{FF2B5EF4-FFF2-40B4-BE49-F238E27FC236}">
                <a16:creationId xmlns:a16="http://schemas.microsoft.com/office/drawing/2014/main" id="{F2C38A6A-7903-4F64-A147-65EE731D41C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90" t="18372" b="698"/>
          <a:stretch>
            <a:fillRect/>
          </a:stretch>
        </p:blipFill>
        <p:spPr>
          <a:xfrm>
            <a:off x="0" y="0"/>
            <a:ext cx="9144000" cy="5144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corpBackground">
            <a:extLst>
              <a:ext uri="{FF2B5EF4-FFF2-40B4-BE49-F238E27FC236}">
                <a16:creationId xmlns:a16="http://schemas.microsoft.com/office/drawing/2014/main" id="{B776D69A-AEAA-4CA2-B8A5-C9955BF3A3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8" y="0"/>
            <a:ext cx="9144000" cy="514676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3">
            <a:extLst>
              <a:ext uri="{FF2B5EF4-FFF2-40B4-BE49-F238E27FC236}">
                <a16:creationId xmlns:a16="http://schemas.microsoft.com/office/drawing/2014/main" id="{E6BC9291-8114-4C12-9878-28C5482DF032}"/>
              </a:ext>
            </a:extLst>
          </p:cNvPr>
          <p:cNvSpPr/>
          <p:nvPr/>
        </p:nvSpPr>
        <p:spPr>
          <a:xfrm>
            <a:off x="0" y="0"/>
            <a:ext cx="9144000" cy="4410078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00577E"/>
              </a:solidFill>
              <a:uFillTx/>
              <a:latin typeface="Calibri"/>
            </a:endParaRPr>
          </a:p>
        </p:txBody>
      </p:sp>
      <p:sp>
        <p:nvSpPr>
          <p:cNvPr id="6" name="AutoShape 3">
            <a:extLst>
              <a:ext uri="{FF2B5EF4-FFF2-40B4-BE49-F238E27FC236}">
                <a16:creationId xmlns:a16="http://schemas.microsoft.com/office/drawing/2014/main" id="{0EDA340A-FB42-47D1-9871-9EFB2ACC688F}"/>
              </a:ext>
            </a:extLst>
          </p:cNvPr>
          <p:cNvSpPr/>
          <p:nvPr/>
        </p:nvSpPr>
        <p:spPr>
          <a:xfrm>
            <a:off x="1591" y="0"/>
            <a:ext cx="9140827" cy="5143499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00577E"/>
              </a:solidFill>
              <a:uFillTx/>
              <a:latin typeface="Calibri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0ED97F0-F1C9-484D-9A92-D6D37832EDF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10002" y="1476170"/>
            <a:ext cx="6930356" cy="407090"/>
          </a:xfrm>
        </p:spPr>
        <p:txBody>
          <a:bodyPr tIns="0" bIns="0" anchor="t">
            <a:noAutofit/>
          </a:bodyPr>
          <a:lstStyle>
            <a:lvl1pPr>
              <a:lnSpc>
                <a:spcPts val="3400"/>
              </a:lnSpc>
              <a:defRPr lang="en-US" b="0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CFA06861-87DB-42A9-97E4-7BA77264EA5C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810002" y="1991325"/>
            <a:ext cx="4986131" cy="5403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2400"/>
              </a:lnSpc>
              <a:buNone/>
              <a:defRPr sz="1800" i="1">
                <a:solidFill>
                  <a:srgbClr val="A5C100"/>
                </a:solidFill>
              </a:defRPr>
            </a:lvl1pPr>
          </a:lstStyle>
          <a:p>
            <a:pPr lvl="0"/>
            <a:r>
              <a:rPr lang="nl-NL"/>
              <a:t>Klikken om de ondertitelstijl van het model te bewerken</a:t>
            </a:r>
            <a:endParaRPr lang="en-GB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AA262F4F-DB9A-48ED-8CB0-A9B8985A245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10002" y="2609240"/>
            <a:ext cx="2397465" cy="394554"/>
          </a:xfrm>
        </p:spPr>
        <p:txBody>
          <a:bodyPr lIns="0" rIns="0">
            <a:noAutofit/>
          </a:bodyPr>
          <a:lstStyle>
            <a:lvl1pPr marL="0" indent="0">
              <a:lnSpc>
                <a:spcPts val="1700"/>
              </a:lnSpc>
              <a:buNone/>
              <a:defRPr sz="13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40D0FC6C-EC00-4CD1-AEBE-C7570F7DC405}"/>
              </a:ext>
            </a:extLst>
          </p:cNvPr>
          <p:cNvSpPr/>
          <p:nvPr/>
        </p:nvSpPr>
        <p:spPr>
          <a:xfrm>
            <a:off x="1591" y="0"/>
            <a:ext cx="9140827" cy="5141122"/>
          </a:xfrm>
          <a:prstGeom prst="rect">
            <a:avLst/>
          </a:prstGeom>
          <a:noFill/>
          <a:ln w="0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00577E"/>
              </a:solidFill>
              <a:uFillTx/>
              <a:latin typeface="Calibri"/>
            </a:endParaRPr>
          </a:p>
        </p:txBody>
      </p:sp>
      <p:pic>
        <p:nvPicPr>
          <p:cNvPr id="11" name="SecLogo">
            <a:extLst>
              <a:ext uri="{FF2B5EF4-FFF2-40B4-BE49-F238E27FC236}">
                <a16:creationId xmlns:a16="http://schemas.microsoft.com/office/drawing/2014/main" id="{A917CA85-CC17-454F-86C9-66A03D90B4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4170" y="755998"/>
            <a:ext cx="1947598" cy="417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corpLogo">
            <a:extLst>
              <a:ext uri="{FF2B5EF4-FFF2-40B4-BE49-F238E27FC236}">
                <a16:creationId xmlns:a16="http://schemas.microsoft.com/office/drawing/2014/main" id="{807DDF44-B303-4BA8-9585-1792EE4CCD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3999" y="323999"/>
            <a:ext cx="1947598" cy="863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Afbeelding 17">
            <a:extLst>
              <a:ext uri="{FF2B5EF4-FFF2-40B4-BE49-F238E27FC236}">
                <a16:creationId xmlns:a16="http://schemas.microsoft.com/office/drawing/2014/main" id="{D1D142AB-1263-4BE9-9ECC-832E465CDE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87247" y="812837"/>
            <a:ext cx="1575849" cy="750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Afbeelding 8">
            <a:extLst>
              <a:ext uri="{FF2B5EF4-FFF2-40B4-BE49-F238E27FC236}">
                <a16:creationId xmlns:a16="http://schemas.microsoft.com/office/drawing/2014/main" id="{0AF54336-C761-479E-970F-95C4EA9E7FE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32720" y="3669377"/>
            <a:ext cx="3965158" cy="22124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29190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rpBackground">
            <a:extLst>
              <a:ext uri="{FF2B5EF4-FFF2-40B4-BE49-F238E27FC236}">
                <a16:creationId xmlns:a16="http://schemas.microsoft.com/office/drawing/2014/main" id="{15440632-236B-4C0A-9961-89FB01EB9C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676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DDF38800-637A-4A21-B85C-EC70D245A04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10002" y="1475997"/>
            <a:ext cx="7138803" cy="407090"/>
          </a:xfrm>
        </p:spPr>
        <p:txBody>
          <a:bodyPr tIns="0" bIns="0" anchor="t">
            <a:noAutofit/>
          </a:bodyPr>
          <a:lstStyle>
            <a:lvl1pPr>
              <a:lnSpc>
                <a:spcPts val="3400"/>
              </a:lnSpc>
              <a:defRPr b="0"/>
            </a:lvl1pPr>
          </a:lstStyle>
          <a:p>
            <a:pPr lvl="0"/>
            <a:r>
              <a:rPr lang="nl-NL"/>
              <a:t>Klik om stijl te bewerken</a:t>
            </a:r>
            <a:endParaRPr lang="en-GB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A80B4149-8DD6-4A3A-8196-191E2985843D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810002" y="1990804"/>
            <a:ext cx="4986003" cy="5403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2400"/>
              </a:lnSpc>
              <a:buNone/>
              <a:defRPr sz="1800" i="1">
                <a:solidFill>
                  <a:srgbClr val="A5C100"/>
                </a:solidFill>
              </a:defRPr>
            </a:lvl1pPr>
          </a:lstStyle>
          <a:p>
            <a:pPr lvl="0"/>
            <a:r>
              <a:rPr lang="nl-NL"/>
              <a:t>Klikken om de ondertitelstijl van het model te bewerken</a:t>
            </a:r>
            <a:endParaRPr lang="en-GB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FA4D57D3-7628-4454-B898-250D737E58F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10002" y="2609999"/>
            <a:ext cx="2397465" cy="394554"/>
          </a:xfrm>
        </p:spPr>
        <p:txBody>
          <a:bodyPr lIns="0" rIns="0">
            <a:noAutofit/>
          </a:bodyPr>
          <a:lstStyle>
            <a:lvl1pPr marL="0" indent="0">
              <a:lnSpc>
                <a:spcPts val="1700"/>
              </a:lnSpc>
              <a:buNone/>
              <a:defRPr sz="13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pic>
        <p:nvPicPr>
          <p:cNvPr id="6" name="SecLogo">
            <a:extLst>
              <a:ext uri="{FF2B5EF4-FFF2-40B4-BE49-F238E27FC236}">
                <a16:creationId xmlns:a16="http://schemas.microsoft.com/office/drawing/2014/main" id="{8DA48C76-0F5D-4E61-825B-9179470D8F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1197" y="323999"/>
            <a:ext cx="1947598" cy="417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corpLogo">
            <a:extLst>
              <a:ext uri="{FF2B5EF4-FFF2-40B4-BE49-F238E27FC236}">
                <a16:creationId xmlns:a16="http://schemas.microsoft.com/office/drawing/2014/main" id="{0EC6BEF0-1D99-43CC-B2EC-7314A66BAA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999" y="323999"/>
            <a:ext cx="1947598" cy="8639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07442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A25FFF16-B336-4156-9CA0-21A51D09665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49477" y="4534524"/>
            <a:ext cx="919901" cy="564005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D5F4D526-9586-4E4C-8C8B-C561BF7B6BA0}"/>
              </a:ext>
            </a:extLst>
          </p:cNvPr>
          <p:cNvSpPr/>
          <p:nvPr userDrawn="1"/>
        </p:nvSpPr>
        <p:spPr>
          <a:xfrm>
            <a:off x="7030388" y="4816527"/>
            <a:ext cx="1130092" cy="1602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647539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With Sub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0FC0E515-D964-4A4F-81DE-071D9324CDB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67999" y="815781"/>
            <a:ext cx="8172001" cy="324145"/>
          </a:xfrm>
        </p:spPr>
        <p:txBody>
          <a:bodyPr lIns="0" tIns="0" rIns="0" bIns="0"/>
          <a:lstStyle>
            <a:lvl1pPr marL="0" indent="0">
              <a:lnSpc>
                <a:spcPts val="2480"/>
              </a:lnSpc>
              <a:buNone/>
              <a:defRPr lang="en-GB" sz="2400" i="1"/>
            </a:lvl1pPr>
          </a:lstStyle>
          <a:p>
            <a:pPr lvl="0"/>
            <a:r>
              <a:rPr lang="en-GB"/>
              <a:t>Second Line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77FFFC4A-53B0-459D-8311-2A5C996D1B1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49477" y="4534524"/>
            <a:ext cx="919901" cy="564005"/>
          </a:xfrm>
          <a:prstGeom prst="rect">
            <a:avLst/>
          </a:prstGeom>
        </p:spPr>
      </p:pic>
      <p:sp>
        <p:nvSpPr>
          <p:cNvPr id="10" name="Rechthoek 9">
            <a:extLst>
              <a:ext uri="{FF2B5EF4-FFF2-40B4-BE49-F238E27FC236}">
                <a16:creationId xmlns:a16="http://schemas.microsoft.com/office/drawing/2014/main" id="{053CF170-C972-450E-A56A-BD1BC5757B67}"/>
              </a:ext>
            </a:extLst>
          </p:cNvPr>
          <p:cNvSpPr/>
          <p:nvPr userDrawn="1"/>
        </p:nvSpPr>
        <p:spPr>
          <a:xfrm>
            <a:off x="7030388" y="4816527"/>
            <a:ext cx="1130092" cy="1602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34107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 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F7D6200A-59CD-45D5-B36C-989DE3E48C29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4679999" y="891411"/>
            <a:ext cx="3960001" cy="3789090"/>
          </a:xfrm>
        </p:spPr>
        <p:txBody>
          <a:bodyPr lIns="0" tIns="0" rIns="0" bIns="0"/>
          <a:lstStyle>
            <a:lvl1pPr>
              <a:spcAft>
                <a:spcPts val="600"/>
              </a:spcAft>
              <a:buClr>
                <a:srgbClr val="A5C100"/>
              </a:buClr>
              <a:defRPr sz="1600"/>
            </a:lvl1pPr>
            <a:lvl2pPr>
              <a:spcAft>
                <a:spcPts val="600"/>
              </a:spcAft>
              <a:buClr>
                <a:srgbClr val="A5C100"/>
              </a:buClr>
              <a:defRPr sz="1600"/>
            </a:lvl2pPr>
            <a:lvl3pPr>
              <a:spcAft>
                <a:spcPts val="600"/>
              </a:spcAft>
              <a:buClr>
                <a:srgbClr val="A5C100"/>
              </a:buClr>
              <a:defRPr sz="1600"/>
            </a:lvl3pPr>
            <a:lvl4pPr>
              <a:spcAft>
                <a:spcPts val="600"/>
              </a:spcAft>
              <a:buClr>
                <a:srgbClr val="A5C100"/>
              </a:buClr>
              <a:defRPr sz="1600"/>
            </a:lvl4pPr>
            <a:lvl5pPr>
              <a:spcAft>
                <a:spcPts val="600"/>
              </a:spcAft>
              <a:buClr>
                <a:srgbClr val="A5C100"/>
              </a:buClr>
              <a:defRPr sz="1600"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6DBBD69D-684E-4682-83E3-F95449B298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49477" y="4534524"/>
            <a:ext cx="919901" cy="564005"/>
          </a:xfrm>
          <a:prstGeom prst="rect">
            <a:avLst/>
          </a:prstGeom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7E1B4C32-1625-4E23-8039-B4D5C34350B3}"/>
              </a:ext>
            </a:extLst>
          </p:cNvPr>
          <p:cNvSpPr/>
          <p:nvPr userDrawn="1"/>
        </p:nvSpPr>
        <p:spPr>
          <a:xfrm>
            <a:off x="7030388" y="4816527"/>
            <a:ext cx="1130092" cy="1602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710945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 Text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nfopic" descr="PPT How to change photo example 2018.jpg">
            <a:extLst>
              <a:ext uri="{FF2B5EF4-FFF2-40B4-BE49-F238E27FC236}">
                <a16:creationId xmlns:a16="http://schemas.microsoft.com/office/drawing/2014/main" id="{065C6C84-DE1F-41EA-AD07-C72ACBD2200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9356" t="17517" r="2751" b="1311"/>
          <a:stretch>
            <a:fillRect/>
          </a:stretch>
        </p:blipFill>
        <p:spPr>
          <a:xfrm>
            <a:off x="4630421" y="891887"/>
            <a:ext cx="3974028" cy="3788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18108362-3D05-4C45-9B2A-FC384448CA7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149477" y="4534524"/>
            <a:ext cx="919901" cy="564005"/>
          </a:xfrm>
          <a:prstGeom prst="rect">
            <a:avLst/>
          </a:prstGeom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ED214989-BCAD-409A-A437-658D7D12A220}"/>
              </a:ext>
            </a:extLst>
          </p:cNvPr>
          <p:cNvSpPr/>
          <p:nvPr userDrawn="1"/>
        </p:nvSpPr>
        <p:spPr>
          <a:xfrm>
            <a:off x="7030388" y="4816527"/>
            <a:ext cx="1130092" cy="1602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61269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 Uneq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318D46E4-9CB9-4FAD-97DB-0E02BC46D526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3964609" y="896953"/>
            <a:ext cx="4679954" cy="3778730"/>
          </a:xfrm>
        </p:spPr>
        <p:txBody>
          <a:bodyPr lIns="0" tIns="0" rIns="0" bIns="0"/>
          <a:lstStyle>
            <a:lvl1pPr>
              <a:spcAft>
                <a:spcPts val="600"/>
              </a:spcAft>
              <a:buClr>
                <a:srgbClr val="A5C100"/>
              </a:buClr>
              <a:defRPr sz="1600"/>
            </a:lvl1pPr>
            <a:lvl2pPr>
              <a:spcAft>
                <a:spcPts val="600"/>
              </a:spcAft>
              <a:buClr>
                <a:srgbClr val="A5C100"/>
              </a:buClr>
              <a:defRPr sz="1600"/>
            </a:lvl2pPr>
            <a:lvl3pPr>
              <a:spcAft>
                <a:spcPts val="600"/>
              </a:spcAft>
              <a:buClr>
                <a:srgbClr val="A5C100"/>
              </a:buClr>
              <a:defRPr sz="1600"/>
            </a:lvl3pPr>
            <a:lvl4pPr>
              <a:spcAft>
                <a:spcPts val="600"/>
              </a:spcAft>
              <a:buClr>
                <a:srgbClr val="A5C100"/>
              </a:buClr>
              <a:defRPr sz="1600"/>
            </a:lvl4pPr>
            <a:lvl5pPr>
              <a:spcAft>
                <a:spcPts val="600"/>
              </a:spcAft>
              <a:buClr>
                <a:srgbClr val="A5C100"/>
              </a:buClr>
              <a:defRPr sz="1600"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AC9E9085-F033-4529-A6AE-B0A8A9A48E3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49477" y="4534524"/>
            <a:ext cx="919901" cy="564005"/>
          </a:xfrm>
          <a:prstGeom prst="rect">
            <a:avLst/>
          </a:prstGeom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CCFD9ADF-DA57-4B30-B84D-AD3BC68AFA77}"/>
              </a:ext>
            </a:extLst>
          </p:cNvPr>
          <p:cNvSpPr/>
          <p:nvPr userDrawn="1"/>
        </p:nvSpPr>
        <p:spPr>
          <a:xfrm>
            <a:off x="7030388" y="4816527"/>
            <a:ext cx="1130092" cy="1602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32107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CA236E-B4E7-4544-BB3B-1089450D255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67999" y="351166"/>
            <a:ext cx="8172001" cy="41078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45720" rIns="0" bIns="45720" anchor="ctr" anchorCtr="0" compatLnSpc="1">
            <a:normAutofit/>
          </a:bodyPr>
          <a:lstStyle/>
          <a:p>
            <a:pPr lvl="0"/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CEE482-9E93-4FFD-A0B5-86C0BD3BB84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67999" y="891411"/>
            <a:ext cx="8172568" cy="378000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7277E33-D038-48D9-982D-0FBAE5989B7F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467541" y="4831195"/>
            <a:ext cx="179999" cy="13500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900" b="0" i="0" u="none" strike="noStrike" kern="1200" cap="none" spc="0" baseline="0">
                <a:solidFill>
                  <a:srgbClr val="FFFFFF"/>
                </a:solidFill>
                <a:uFillTx/>
                <a:latin typeface="Arial" pitchFamily="34"/>
                <a:cs typeface="Arial" pitchFamily="34"/>
              </a:defRPr>
            </a:lvl1pPr>
          </a:lstStyle>
          <a:p>
            <a:pPr lvl="0"/>
            <a:fld id="{66C77E6D-24A8-4C7F-9835-FD15931BDBD3}" type="slidenum">
              <a:t>‹nr.›</a:t>
            </a:fld>
            <a:endParaRPr lang="en-GB"/>
          </a:p>
        </p:txBody>
      </p:sp>
      <p:sp>
        <p:nvSpPr>
          <p:cNvPr id="5" name="Footer">
            <a:extLst>
              <a:ext uri="{FF2B5EF4-FFF2-40B4-BE49-F238E27FC236}">
                <a16:creationId xmlns:a16="http://schemas.microsoft.com/office/drawing/2014/main" id="{15EB9CEF-76D5-487B-9036-270E6C5F7D7C}"/>
              </a:ext>
            </a:extLst>
          </p:cNvPr>
          <p:cNvSpPr txBox="1"/>
          <p:nvPr/>
        </p:nvSpPr>
        <p:spPr>
          <a:xfrm>
            <a:off x="719998" y="4831195"/>
            <a:ext cx="4320000" cy="13500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0" i="0" u="none" strike="noStrike" kern="1200" cap="none" spc="0" baseline="0">
                <a:solidFill>
                  <a:srgbClr val="00577E"/>
                </a:solidFill>
                <a:uFillTx/>
                <a:latin typeface="Arial" pitchFamily="34"/>
                <a:cs typeface="Arial" pitchFamily="34"/>
              </a:rPr>
              <a:t>07 oktober 2021</a:t>
            </a: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ADF34D1B-301B-4198-AED3-D2B233DC5D69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55" y="0"/>
            <a:ext cx="9143689" cy="182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Logo">
            <a:extLst>
              <a:ext uri="{FF2B5EF4-FFF2-40B4-BE49-F238E27FC236}">
                <a16:creationId xmlns:a16="http://schemas.microsoft.com/office/drawing/2014/main" id="{9DDE61E7-B4DD-4FAF-B247-88D02460EFFC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7232401" y="4842004"/>
            <a:ext cx="1389604" cy="143999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</p:sldLayoutIdLst>
  <p:hf sldNum="0" hdr="0" ftr="0" dt="0"/>
  <p:txStyles>
    <p:titleStyle>
      <a:lvl1pPr marL="0" marR="0" lvl="0" indent="0" algn="l" defTabSz="914400" rtl="0" fontAlgn="auto" hangingPunct="1">
        <a:lnSpc>
          <a:spcPct val="100000"/>
        </a:lnSpc>
        <a:spcBef>
          <a:spcPts val="0"/>
        </a:spcBef>
        <a:spcAft>
          <a:spcPts val="0"/>
        </a:spcAft>
        <a:buNone/>
        <a:tabLst/>
        <a:defRPr lang="nl-NL" sz="2800" b="1" i="0" u="none" strike="noStrike" kern="1200" cap="none" spc="0" baseline="0">
          <a:solidFill>
            <a:srgbClr val="00577E"/>
          </a:solidFill>
          <a:uFillTx/>
          <a:latin typeface="Arial" pitchFamily="34"/>
          <a:cs typeface="Arial" pitchFamily="34"/>
        </a:defRPr>
      </a:lvl1pPr>
    </p:titleStyle>
    <p:bodyStyle>
      <a:lvl1pPr marL="270004" marR="0" lvl="0" indent="-270004" algn="l" defTabSz="914400" rtl="0" fontAlgn="auto" hangingPunct="1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ct val="80000"/>
        <a:buFont typeface="Wingdings" pitchFamily="2"/>
        <a:buChar char="n"/>
        <a:tabLst/>
        <a:defRPr lang="nl-NL" sz="1400" b="0" i="0" u="none" strike="noStrike" kern="1200" cap="none" spc="0" baseline="0">
          <a:solidFill>
            <a:srgbClr val="00577E"/>
          </a:solidFill>
          <a:uFillTx/>
          <a:latin typeface="Arial" pitchFamily="34"/>
          <a:cs typeface="Arial" pitchFamily="34"/>
        </a:defRPr>
      </a:lvl1pPr>
      <a:lvl2pPr marL="539998" marR="0" lvl="1" indent="-270004" algn="l" defTabSz="914400" rtl="0" fontAlgn="auto" hangingPunct="1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ct val="70000"/>
        <a:buFont typeface="Wingdings" pitchFamily="2"/>
        <a:buChar char="n"/>
        <a:tabLst/>
        <a:defRPr lang="nl-NL" sz="1400" b="0" i="0" u="none" strike="noStrike" kern="1200" cap="none" spc="0" baseline="0">
          <a:solidFill>
            <a:srgbClr val="00577E"/>
          </a:solidFill>
          <a:uFillTx/>
          <a:latin typeface="Arial" pitchFamily="34"/>
          <a:cs typeface="Arial" pitchFamily="34"/>
        </a:defRPr>
      </a:lvl2pPr>
      <a:lvl3pPr marL="810002" marR="0" lvl="2" indent="-270004" algn="l" defTabSz="914400" rtl="0" fontAlgn="auto" hangingPunct="1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ct val="70000"/>
        <a:buFont typeface="Wingdings" pitchFamily="2"/>
        <a:buChar char=""/>
        <a:tabLst/>
        <a:defRPr lang="nl-NL" sz="1400" b="0" i="0" u="none" strike="noStrike" kern="1200" cap="none" spc="0" baseline="0">
          <a:solidFill>
            <a:srgbClr val="00577E"/>
          </a:solidFill>
          <a:uFillTx/>
          <a:latin typeface="Arial" pitchFamily="34"/>
          <a:cs typeface="Arial" pitchFamily="34"/>
        </a:defRPr>
      </a:lvl3pPr>
      <a:lvl4pPr marL="1079997" marR="0" lvl="3" indent="-270004" algn="l" defTabSz="914400" rtl="0" fontAlgn="auto" hangingPunct="1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ct val="70000"/>
        <a:buFont typeface="Wingdings" pitchFamily="2"/>
        <a:buChar char=""/>
        <a:tabLst/>
        <a:defRPr lang="nl-NL" sz="1400" b="0" i="0" u="none" strike="noStrike" kern="1200" cap="none" spc="0" baseline="0">
          <a:solidFill>
            <a:srgbClr val="00577E"/>
          </a:solidFill>
          <a:uFillTx/>
          <a:latin typeface="Arial" pitchFamily="34"/>
          <a:cs typeface="Arial" pitchFamily="34"/>
        </a:defRPr>
      </a:lvl4pPr>
      <a:lvl5pPr marL="1350001" marR="0" lvl="4" indent="-270004" algn="l" defTabSz="914400" rtl="0" fontAlgn="auto" hangingPunct="1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ct val="70000"/>
        <a:buFont typeface="Wingdings" pitchFamily="2"/>
        <a:buChar char=""/>
        <a:tabLst/>
        <a:defRPr lang="nl-NL" sz="1400" b="0" i="0" u="none" strike="noStrike" kern="1200" cap="none" spc="0" baseline="0">
          <a:solidFill>
            <a:srgbClr val="00577E"/>
          </a:solidFill>
          <a:uFillTx/>
          <a:latin typeface="Arial" pitchFamily="34"/>
          <a:cs typeface="Arial" pitchFamily="34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8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7" Type="http://schemas.openxmlformats.org/officeDocument/2006/relationships/image" Target="../media/image24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3.emf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D26A9F-BC47-40B4-9BF5-AFBB618D561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10002" y="1762035"/>
            <a:ext cx="6930356" cy="407090"/>
          </a:xfrm>
        </p:spPr>
        <p:txBody>
          <a:bodyPr/>
          <a:lstStyle/>
          <a:p>
            <a:pPr lvl="0"/>
            <a:r>
              <a:rPr lang="en-GB" err="1"/>
              <a:t>Werkatelier</a:t>
            </a:r>
            <a:r>
              <a:rPr lang="en-GB"/>
              <a:t> </a:t>
            </a:r>
            <a:r>
              <a:rPr lang="en-GB" err="1"/>
              <a:t>Integratie</a:t>
            </a:r>
            <a:endParaRPr lang="en-GB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3262DDF6-26A9-455F-A76A-33060E6BE0DF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810002" y="2169125"/>
            <a:ext cx="4986131" cy="540309"/>
          </a:xfrm>
        </p:spPr>
        <p:txBody>
          <a:bodyPr lIns="0" tIns="0" rIns="0" bIns="0">
            <a:noAutofit/>
          </a:bodyPr>
          <a:lstStyle/>
          <a:p>
            <a:pPr marL="0" lvl="0" indent="0">
              <a:lnSpc>
                <a:spcPts val="2400"/>
              </a:lnSpc>
              <a:buNone/>
            </a:pPr>
            <a:r>
              <a:rPr lang="nl-NL" sz="1800" i="1">
                <a:solidFill>
                  <a:srgbClr val="A5C100"/>
                </a:solidFill>
              </a:rPr>
              <a:t>Ruimte voor de Maas Oeffelt </a:t>
            </a:r>
            <a:endParaRPr lang="en-GB" sz="1800" i="1">
              <a:solidFill>
                <a:srgbClr val="A5C100"/>
              </a:solidFill>
            </a:endParaRP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C5434D3-89D5-43DD-82E5-324D0C9C952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10002" y="2609240"/>
            <a:ext cx="2397465" cy="394554"/>
          </a:xfrm>
        </p:spPr>
        <p:txBody>
          <a:bodyPr lIns="0" rIns="0">
            <a:noAutofit/>
          </a:bodyPr>
          <a:lstStyle/>
          <a:p>
            <a:pPr marL="0" lvl="0" indent="0">
              <a:lnSpc>
                <a:spcPts val="1700"/>
              </a:lnSpc>
              <a:buNone/>
            </a:pPr>
            <a:r>
              <a:rPr lang="nl-NL" sz="1300"/>
              <a:t>25 november 2021</a:t>
            </a:r>
            <a:endParaRPr lang="en-US"/>
          </a:p>
          <a:p>
            <a:pPr marL="0" lvl="0" indent="0">
              <a:lnSpc>
                <a:spcPts val="1700"/>
              </a:lnSpc>
              <a:buNone/>
            </a:pPr>
            <a:r>
              <a:rPr lang="nl-NL" sz="1300"/>
              <a:t>9.30 – 12.30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AF908F1F-AEF7-47EC-95B2-4C5444D31F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477" y="3887168"/>
            <a:ext cx="1859441" cy="114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3775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44C1676-B8E9-40EF-90F3-F9371826C8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>
                <a:latin typeface="Arial"/>
                <a:cs typeface="Arial"/>
              </a:rPr>
              <a:t>Geomorfologische context (herkomstwaarde)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55BAAABC-4151-4E23-8B2A-18F4C1C879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035" y="1062862"/>
            <a:ext cx="2521709" cy="3780000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4000C9D9-95AD-454F-A070-EDBB58084E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3120" y="1062861"/>
            <a:ext cx="3763847" cy="3780001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0D77030F-3E71-4073-9D06-5AA6E8D0B7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3119" y="4148193"/>
            <a:ext cx="3763847" cy="694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402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12AFCAAB-44D8-4A51-86CE-D2522036F0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0309" y="1022872"/>
            <a:ext cx="1585930" cy="1885597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0C4E5BAF-DE9C-4334-9EBD-C57D846020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392" y="2934175"/>
            <a:ext cx="2189764" cy="1751151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7C69045D-7677-470B-BA3F-956CB0A786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9947" y="1022871"/>
            <a:ext cx="1844105" cy="1885597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BC3365F8-49CC-48F8-BB4C-846C207F94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7118" y="2934175"/>
            <a:ext cx="2189764" cy="1706135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3A3739F2-2B28-4266-A805-E2325B39A8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25844" y="1057384"/>
            <a:ext cx="1811424" cy="1816570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D3B1A3F7-3F3E-4455-AB71-FC6FD0351A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25844" y="2908469"/>
            <a:ext cx="2189763" cy="1731841"/>
          </a:xfrm>
          <a:prstGeom prst="rect">
            <a:avLst/>
          </a:prstGeom>
        </p:spPr>
      </p:pic>
      <p:sp>
        <p:nvSpPr>
          <p:cNvPr id="16" name="Titel 1">
            <a:extLst>
              <a:ext uri="{FF2B5EF4-FFF2-40B4-BE49-F238E27FC236}">
                <a16:creationId xmlns:a16="http://schemas.microsoft.com/office/drawing/2014/main" id="{AF68C8CB-8257-44A8-A033-442246E879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999" y="351166"/>
            <a:ext cx="8172001" cy="410785"/>
          </a:xfrm>
        </p:spPr>
        <p:txBody>
          <a:bodyPr>
            <a:normAutofit fontScale="90000"/>
          </a:bodyPr>
          <a:lstStyle/>
          <a:p>
            <a:r>
              <a:rPr lang="nl-NL">
                <a:latin typeface="Arial"/>
                <a:cs typeface="Arial"/>
              </a:rPr>
              <a:t>Historische ontwikkeling (herkomstwaarde)</a:t>
            </a:r>
            <a:endParaRPr lang="nl-NL"/>
          </a:p>
        </p:txBody>
      </p:sp>
      <p:sp>
        <p:nvSpPr>
          <p:cNvPr id="17" name="Tijdelijke aanduiding voor inhoud 2">
            <a:extLst>
              <a:ext uri="{FF2B5EF4-FFF2-40B4-BE49-F238E27FC236}">
                <a16:creationId xmlns:a16="http://schemas.microsoft.com/office/drawing/2014/main" id="{464B6B12-E99A-42E4-BA76-AC94FAF4C3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8392" y="4711032"/>
            <a:ext cx="2189764" cy="273698"/>
          </a:xfrm>
        </p:spPr>
        <p:txBody>
          <a:bodyPr>
            <a:normAutofit fontScale="92500" lnSpcReduction="10000"/>
          </a:bodyPr>
          <a:lstStyle/>
          <a:p>
            <a:pPr marL="0" indent="0">
              <a:buClr>
                <a:srgbClr val="0070C0"/>
              </a:buClr>
              <a:buNone/>
            </a:pPr>
            <a:r>
              <a:rPr lang="nl-NL"/>
              <a:t>Ca. 1850</a:t>
            </a:r>
          </a:p>
        </p:txBody>
      </p:sp>
      <p:sp>
        <p:nvSpPr>
          <p:cNvPr id="18" name="Tijdelijke aanduiding voor inhoud 2">
            <a:extLst>
              <a:ext uri="{FF2B5EF4-FFF2-40B4-BE49-F238E27FC236}">
                <a16:creationId xmlns:a16="http://schemas.microsoft.com/office/drawing/2014/main" id="{D1D3A4B7-B56D-455E-99D5-359227719DC0}"/>
              </a:ext>
            </a:extLst>
          </p:cNvPr>
          <p:cNvSpPr txBox="1">
            <a:spLocks/>
          </p:cNvSpPr>
          <p:nvPr/>
        </p:nvSpPr>
        <p:spPr>
          <a:xfrm>
            <a:off x="3477118" y="4711032"/>
            <a:ext cx="2189764" cy="27369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 fontScale="92500" lnSpcReduction="10000"/>
          </a:bodyPr>
          <a:lstStyle>
            <a:lvl1pPr marL="270004" marR="0" lvl="0" indent="-270004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80000"/>
              <a:buFont typeface="Wingdings" pitchFamily="2"/>
              <a:buChar char="n"/>
              <a:tabLst/>
              <a:defRPr lang="nl-NL" sz="1400" b="0" i="0" u="none" strike="noStrike" kern="1200" cap="none" spc="0" baseline="0">
                <a:solidFill>
                  <a:srgbClr val="00577E"/>
                </a:solidFill>
                <a:uFillTx/>
                <a:latin typeface="Arial" pitchFamily="34"/>
                <a:cs typeface="Arial" pitchFamily="34"/>
              </a:defRPr>
            </a:lvl1pPr>
            <a:lvl2pPr marL="539998" marR="0" lvl="1" indent="-270004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70000"/>
              <a:buFont typeface="Wingdings" pitchFamily="2"/>
              <a:buChar char="n"/>
              <a:tabLst/>
              <a:defRPr lang="nl-NL" sz="1400" b="0" i="0" u="none" strike="noStrike" kern="1200" cap="none" spc="0" baseline="0">
                <a:solidFill>
                  <a:srgbClr val="00577E"/>
                </a:solidFill>
                <a:uFillTx/>
                <a:latin typeface="Arial" pitchFamily="34"/>
                <a:cs typeface="Arial" pitchFamily="34"/>
              </a:defRPr>
            </a:lvl2pPr>
            <a:lvl3pPr marL="810002" marR="0" lvl="2" indent="-270004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70000"/>
              <a:buFont typeface="Wingdings" pitchFamily="2"/>
              <a:buChar char=""/>
              <a:tabLst/>
              <a:defRPr lang="nl-NL" sz="1400" b="0" i="0" u="none" strike="noStrike" kern="1200" cap="none" spc="0" baseline="0">
                <a:solidFill>
                  <a:srgbClr val="00577E"/>
                </a:solidFill>
                <a:uFillTx/>
                <a:latin typeface="Arial" pitchFamily="34"/>
                <a:cs typeface="Arial" pitchFamily="34"/>
              </a:defRPr>
            </a:lvl3pPr>
            <a:lvl4pPr marL="1079997" marR="0" lvl="3" indent="-270004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70000"/>
              <a:buFont typeface="Wingdings" pitchFamily="2"/>
              <a:buChar char=""/>
              <a:tabLst/>
              <a:defRPr lang="nl-NL" sz="1400" b="0" i="0" u="none" strike="noStrike" kern="1200" cap="none" spc="0" baseline="0">
                <a:solidFill>
                  <a:srgbClr val="00577E"/>
                </a:solidFill>
                <a:uFillTx/>
                <a:latin typeface="Arial" pitchFamily="34"/>
                <a:cs typeface="Arial" pitchFamily="34"/>
              </a:defRPr>
            </a:lvl4pPr>
            <a:lvl5pPr marL="1350001" marR="0" lvl="4" indent="-270004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70000"/>
              <a:buFont typeface="Wingdings" pitchFamily="2"/>
              <a:buChar char=""/>
              <a:tabLst/>
              <a:defRPr lang="nl-NL" sz="1400" b="0" i="0" u="none" strike="noStrike" kern="1200" cap="none" spc="0" baseline="0">
                <a:solidFill>
                  <a:srgbClr val="00577E"/>
                </a:solidFill>
                <a:uFillTx/>
                <a:latin typeface="Arial" pitchFamily="34"/>
                <a:cs typeface="Arial" pitchFamily="34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0070C0"/>
              </a:buClr>
              <a:buFont typeface="Wingdings" pitchFamily="2"/>
              <a:buNone/>
            </a:pPr>
            <a:r>
              <a:rPr lang="nl-NL"/>
              <a:t>Komst Duits Lijntje</a:t>
            </a:r>
          </a:p>
        </p:txBody>
      </p:sp>
      <p:sp>
        <p:nvSpPr>
          <p:cNvPr id="19" name="Tijdelijke aanduiding voor inhoud 2">
            <a:extLst>
              <a:ext uri="{FF2B5EF4-FFF2-40B4-BE49-F238E27FC236}">
                <a16:creationId xmlns:a16="http://schemas.microsoft.com/office/drawing/2014/main" id="{0BD5E086-4072-4753-BBB1-AA1DF03AF3B8}"/>
              </a:ext>
            </a:extLst>
          </p:cNvPr>
          <p:cNvSpPr txBox="1">
            <a:spLocks/>
          </p:cNvSpPr>
          <p:nvPr/>
        </p:nvSpPr>
        <p:spPr>
          <a:xfrm>
            <a:off x="6125844" y="4711032"/>
            <a:ext cx="2189764" cy="27369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 fontScale="92500" lnSpcReduction="10000"/>
          </a:bodyPr>
          <a:lstStyle>
            <a:lvl1pPr marL="270004" marR="0" lvl="0" indent="-270004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80000"/>
              <a:buFont typeface="Wingdings" pitchFamily="2"/>
              <a:buChar char="n"/>
              <a:tabLst/>
              <a:defRPr lang="nl-NL" sz="1400" b="0" i="0" u="none" strike="noStrike" kern="1200" cap="none" spc="0" baseline="0">
                <a:solidFill>
                  <a:srgbClr val="00577E"/>
                </a:solidFill>
                <a:uFillTx/>
                <a:latin typeface="Arial" pitchFamily="34"/>
                <a:cs typeface="Arial" pitchFamily="34"/>
              </a:defRPr>
            </a:lvl1pPr>
            <a:lvl2pPr marL="539998" marR="0" lvl="1" indent="-270004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70000"/>
              <a:buFont typeface="Wingdings" pitchFamily="2"/>
              <a:buChar char="n"/>
              <a:tabLst/>
              <a:defRPr lang="nl-NL" sz="1400" b="0" i="0" u="none" strike="noStrike" kern="1200" cap="none" spc="0" baseline="0">
                <a:solidFill>
                  <a:srgbClr val="00577E"/>
                </a:solidFill>
                <a:uFillTx/>
                <a:latin typeface="Arial" pitchFamily="34"/>
                <a:cs typeface="Arial" pitchFamily="34"/>
              </a:defRPr>
            </a:lvl2pPr>
            <a:lvl3pPr marL="810002" marR="0" lvl="2" indent="-270004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70000"/>
              <a:buFont typeface="Wingdings" pitchFamily="2"/>
              <a:buChar char=""/>
              <a:tabLst/>
              <a:defRPr lang="nl-NL" sz="1400" b="0" i="0" u="none" strike="noStrike" kern="1200" cap="none" spc="0" baseline="0">
                <a:solidFill>
                  <a:srgbClr val="00577E"/>
                </a:solidFill>
                <a:uFillTx/>
                <a:latin typeface="Arial" pitchFamily="34"/>
                <a:cs typeface="Arial" pitchFamily="34"/>
              </a:defRPr>
            </a:lvl3pPr>
            <a:lvl4pPr marL="1079997" marR="0" lvl="3" indent="-270004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70000"/>
              <a:buFont typeface="Wingdings" pitchFamily="2"/>
              <a:buChar char=""/>
              <a:tabLst/>
              <a:defRPr lang="nl-NL" sz="1400" b="0" i="0" u="none" strike="noStrike" kern="1200" cap="none" spc="0" baseline="0">
                <a:solidFill>
                  <a:srgbClr val="00577E"/>
                </a:solidFill>
                <a:uFillTx/>
                <a:latin typeface="Arial" pitchFamily="34"/>
                <a:cs typeface="Arial" pitchFamily="34"/>
              </a:defRPr>
            </a:lvl4pPr>
            <a:lvl5pPr marL="1350001" marR="0" lvl="4" indent="-270004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70000"/>
              <a:buFont typeface="Wingdings" pitchFamily="2"/>
              <a:buChar char=""/>
              <a:tabLst/>
              <a:defRPr lang="nl-NL" sz="1400" b="0" i="0" u="none" strike="noStrike" kern="1200" cap="none" spc="0" baseline="0">
                <a:solidFill>
                  <a:srgbClr val="00577E"/>
                </a:solidFill>
                <a:uFillTx/>
                <a:latin typeface="Arial" pitchFamily="34"/>
                <a:cs typeface="Arial" pitchFamily="34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0070C0"/>
              </a:buClr>
              <a:buFont typeface="Wingdings" pitchFamily="2"/>
              <a:buNone/>
            </a:pPr>
            <a:r>
              <a:rPr lang="nl-NL"/>
              <a:t>Komst N-weg</a:t>
            </a:r>
          </a:p>
        </p:txBody>
      </p:sp>
    </p:spTree>
    <p:extLst>
      <p:ext uri="{BB962C8B-B14F-4D97-AF65-F5344CB8AC3E}">
        <p14:creationId xmlns:p14="http://schemas.microsoft.com/office/powerpoint/2010/main" val="23869061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724C66-C5EC-4C51-BFEC-77B48EE44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Arial"/>
                <a:cs typeface="Arial"/>
              </a:rPr>
              <a:t>Gebruiks- en belevingswaarde van het landschap</a:t>
            </a:r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5F1299BF-47B7-4152-B7CA-566E0B0189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35383" y="1343136"/>
            <a:ext cx="3238500" cy="2447925"/>
          </a:xfr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D5CFB5D5-F2F7-4C06-99AE-DFDBE83741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243263" y="1652587"/>
            <a:ext cx="2428875" cy="18859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9DC6673-4AD4-44C6-99E5-E1665A83FD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825" y="1435894"/>
            <a:ext cx="3181350" cy="2386012"/>
          </a:xfrm>
          <a:prstGeom prst="rect">
            <a:avLst/>
          </a:prstGeom>
        </p:spPr>
      </p:pic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id="{59BE53A4-6423-4517-B1E9-EB40FFAB4BEF}"/>
              </a:ext>
            </a:extLst>
          </p:cNvPr>
          <p:cNvSpPr txBox="1">
            <a:spLocks/>
          </p:cNvSpPr>
          <p:nvPr/>
        </p:nvSpPr>
        <p:spPr>
          <a:xfrm>
            <a:off x="463471" y="4072512"/>
            <a:ext cx="8509694" cy="302893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>
            <a:lvl1pPr marL="270004" marR="0" lvl="0" indent="-270004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80000"/>
              <a:buFont typeface="Wingdings" pitchFamily="2"/>
              <a:buChar char="n"/>
              <a:tabLst/>
              <a:defRPr lang="nl-NL" sz="1400" b="0" i="0" u="none" strike="noStrike" kern="1200" cap="none" spc="0" baseline="0">
                <a:solidFill>
                  <a:srgbClr val="00577E"/>
                </a:solidFill>
                <a:uFillTx/>
                <a:latin typeface="Arial" pitchFamily="34"/>
                <a:cs typeface="Arial" pitchFamily="34"/>
              </a:defRPr>
            </a:lvl1pPr>
            <a:lvl2pPr marL="539998" marR="0" lvl="1" indent="-270004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70000"/>
              <a:buFont typeface="Wingdings" pitchFamily="2"/>
              <a:buChar char="n"/>
              <a:tabLst/>
              <a:defRPr lang="nl-NL" sz="1400" b="0" i="0" u="none" strike="noStrike" kern="1200" cap="none" spc="0" baseline="0">
                <a:solidFill>
                  <a:srgbClr val="00577E"/>
                </a:solidFill>
                <a:uFillTx/>
                <a:latin typeface="Arial" pitchFamily="34"/>
                <a:cs typeface="Arial" pitchFamily="34"/>
              </a:defRPr>
            </a:lvl2pPr>
            <a:lvl3pPr marL="810002" marR="0" lvl="2" indent="-270004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70000"/>
              <a:buFont typeface="Wingdings" pitchFamily="2"/>
              <a:buChar char=""/>
              <a:tabLst/>
              <a:defRPr lang="nl-NL" sz="1400" b="0" i="0" u="none" strike="noStrike" kern="1200" cap="none" spc="0" baseline="0">
                <a:solidFill>
                  <a:srgbClr val="00577E"/>
                </a:solidFill>
                <a:uFillTx/>
                <a:latin typeface="Arial" pitchFamily="34"/>
                <a:cs typeface="Arial" pitchFamily="34"/>
              </a:defRPr>
            </a:lvl3pPr>
            <a:lvl4pPr marL="1079997" marR="0" lvl="3" indent="-270004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70000"/>
              <a:buFont typeface="Wingdings" pitchFamily="2"/>
              <a:buChar char=""/>
              <a:tabLst/>
              <a:defRPr lang="nl-NL" sz="1400" b="0" i="0" u="none" strike="noStrike" kern="1200" cap="none" spc="0" baseline="0">
                <a:solidFill>
                  <a:srgbClr val="00577E"/>
                </a:solidFill>
                <a:uFillTx/>
                <a:latin typeface="Arial" pitchFamily="34"/>
                <a:cs typeface="Arial" pitchFamily="34"/>
              </a:defRPr>
            </a:lvl4pPr>
            <a:lvl5pPr marL="1350001" marR="0" lvl="4" indent="-270004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70000"/>
              <a:buFont typeface="Wingdings" pitchFamily="2"/>
              <a:buChar char=""/>
              <a:tabLst/>
              <a:defRPr lang="nl-NL" sz="1400" b="0" i="0" u="none" strike="noStrike" kern="1200" cap="none" spc="0" baseline="0">
                <a:solidFill>
                  <a:srgbClr val="00577E"/>
                </a:solidFill>
                <a:uFillTx/>
                <a:latin typeface="Arial" pitchFamily="34"/>
                <a:cs typeface="Arial" pitchFamily="34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>
                <a:latin typeface="Arial"/>
                <a:cs typeface="Arial"/>
              </a:rPr>
              <a:t>Landschap vol cultuurhistorische relicten en recreatieve routes, uitloopgebied voor Oeffelt</a:t>
            </a:r>
          </a:p>
          <a:p>
            <a:pPr marL="0" indent="0">
              <a:buNone/>
            </a:pPr>
            <a:r>
              <a:rPr lang="en-US" b="1">
                <a:latin typeface="Arial"/>
                <a:cs typeface="Arial"/>
              </a:rPr>
              <a:t>Kansen voor hogere belevingswaarde cultuurhistorie en natuurlandschap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17447062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2CF23A-C4D4-4DE5-B178-506010DC5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999" y="454223"/>
            <a:ext cx="4213575" cy="410785"/>
          </a:xfrm>
        </p:spPr>
        <p:txBody>
          <a:bodyPr>
            <a:normAutofit fontScale="90000"/>
          </a:bodyPr>
          <a:lstStyle/>
          <a:p>
            <a:r>
              <a:rPr lang="nl-NL">
                <a:latin typeface="Arial"/>
                <a:cs typeface="Arial"/>
              </a:rPr>
              <a:t>Huidige kernkwaliteiten </a:t>
            </a:r>
            <a:br>
              <a:rPr lang="nl-NL">
                <a:latin typeface="Arial"/>
                <a:cs typeface="Arial"/>
              </a:rPr>
            </a:br>
            <a:r>
              <a:rPr lang="nl-NL">
                <a:latin typeface="Arial"/>
                <a:cs typeface="Arial"/>
              </a:rPr>
              <a:t>van het landschap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5F4B343-0290-4232-8E19-0C1F1D73D0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471" y="1138812"/>
            <a:ext cx="4109144" cy="34099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>
                <a:latin typeface="Arial"/>
                <a:cs typeface="Arial"/>
              </a:rPr>
              <a:t>Vanuit herkomstwaarde, gebruikswaarde, belevingswaarde:</a:t>
            </a:r>
          </a:p>
          <a:p>
            <a:pPr marL="0" indent="0">
              <a:buNone/>
            </a:pPr>
            <a:endParaRPr lang="nl-NL">
              <a:latin typeface="Arial"/>
              <a:cs typeface="Arial"/>
            </a:endParaRPr>
          </a:p>
          <a:p>
            <a:pPr marL="342900" indent="-342900">
              <a:buClr>
                <a:srgbClr val="0070C0"/>
              </a:buClr>
              <a:buAutoNum type="arabicPeriod"/>
            </a:pPr>
            <a:r>
              <a:rPr lang="nl-NL"/>
              <a:t>Beleving reliëf van dijk tot kwelgeul tot hogere rug</a:t>
            </a:r>
          </a:p>
          <a:p>
            <a:pPr marL="342900" indent="-342900">
              <a:buClr>
                <a:srgbClr val="0070C0"/>
              </a:buClr>
              <a:buAutoNum type="arabicPeriod"/>
            </a:pPr>
            <a:r>
              <a:rPr lang="nl-NL">
                <a:latin typeface="Arial"/>
                <a:cs typeface="Arial"/>
              </a:rPr>
              <a:t>Natuurwaarden cultuurhistorisch landschap </a:t>
            </a:r>
          </a:p>
          <a:p>
            <a:pPr marL="342900" indent="-342900">
              <a:buClr>
                <a:srgbClr val="0070C0"/>
              </a:buClr>
              <a:buAutoNum type="arabicPeriod"/>
            </a:pPr>
            <a:r>
              <a:rPr lang="nl-NL">
                <a:latin typeface="Arial"/>
                <a:cs typeface="Arial"/>
              </a:rPr>
              <a:t>Duits lijntje als herkenbare belangrijke historische verbinding (incl. tunneltjes en ‘rechte’ spoorbrug)</a:t>
            </a:r>
            <a:endParaRPr lang="nl-NL"/>
          </a:p>
          <a:p>
            <a:pPr marL="342900" indent="-342900">
              <a:buClr>
                <a:srgbClr val="0070C0"/>
              </a:buClr>
              <a:buAutoNum type="arabicPeriod"/>
            </a:pPr>
            <a:r>
              <a:rPr lang="nl-NL">
                <a:latin typeface="Arial"/>
                <a:cs typeface="Arial"/>
              </a:rPr>
              <a:t>Kazematten georiënteerd op de spoorbrug</a:t>
            </a:r>
            <a:endParaRPr lang="nl-NL"/>
          </a:p>
          <a:p>
            <a:pPr marL="342900" indent="-342900">
              <a:buClr>
                <a:srgbClr val="0070C0"/>
              </a:buClr>
              <a:buAutoNum type="arabicPeriod"/>
            </a:pPr>
            <a:r>
              <a:rPr lang="nl-NL">
                <a:latin typeface="Arial"/>
                <a:cs typeface="Arial"/>
              </a:rPr>
              <a:t>Bakenbomen </a:t>
            </a:r>
            <a:endParaRPr lang="nl-NL"/>
          </a:p>
          <a:p>
            <a:pPr marL="342900" indent="-342900">
              <a:buClr>
                <a:srgbClr val="0070C0"/>
              </a:buClr>
              <a:buAutoNum type="arabicPeriod"/>
            </a:pPr>
            <a:r>
              <a:rPr lang="nl-NL"/>
              <a:t>Recreatieve structuren en aansluitingen</a:t>
            </a:r>
          </a:p>
          <a:p>
            <a:pPr marL="342900" indent="-342900">
              <a:buClr>
                <a:srgbClr val="0070C0"/>
              </a:buClr>
              <a:buAutoNum type="arabicPeriod"/>
            </a:pPr>
            <a:r>
              <a:rPr lang="nl-NL">
                <a:latin typeface="Arial"/>
                <a:cs typeface="Arial"/>
              </a:rPr>
              <a:t>Belangrijke verkeersverbinding oost-west</a:t>
            </a:r>
            <a:endParaRPr lang="nl-NL"/>
          </a:p>
          <a:p>
            <a:pPr marL="342900" indent="-342900">
              <a:buAutoNum type="arabicPeriod"/>
            </a:pPr>
            <a:endParaRPr lang="nl-NL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2CC9C4D2-385C-4DCD-996C-972803BD4B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140" b="10140"/>
          <a:stretch/>
        </p:blipFill>
        <p:spPr>
          <a:xfrm>
            <a:off x="4568746" y="-1095375"/>
            <a:ext cx="5543543" cy="6240870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1D0383E0-E50A-4E2D-BC20-351B3394DD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8282" y="3495662"/>
            <a:ext cx="1215237" cy="15526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F69C391-E2B7-4C47-B830-1A41CD2947B4}"/>
              </a:ext>
            </a:extLst>
          </p:cNvPr>
          <p:cNvSpPr txBox="1"/>
          <p:nvPr/>
        </p:nvSpPr>
        <p:spPr>
          <a:xfrm>
            <a:off x="6857999" y="1981199"/>
            <a:ext cx="42862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2.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4390E8-5EC2-4675-9978-26FFF9F49C98}"/>
              </a:ext>
            </a:extLst>
          </p:cNvPr>
          <p:cNvSpPr txBox="1"/>
          <p:nvPr/>
        </p:nvSpPr>
        <p:spPr>
          <a:xfrm>
            <a:off x="5038724" y="1581149"/>
            <a:ext cx="42862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1.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3CA0A01-8198-4DE5-BBD0-BE429AB34E7F}"/>
              </a:ext>
            </a:extLst>
          </p:cNvPr>
          <p:cNvSpPr txBox="1"/>
          <p:nvPr/>
        </p:nvSpPr>
        <p:spPr>
          <a:xfrm>
            <a:off x="5838824" y="2038349"/>
            <a:ext cx="42862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3.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98DAD52-310E-4326-906B-8A968D646C28}"/>
              </a:ext>
            </a:extLst>
          </p:cNvPr>
          <p:cNvSpPr txBox="1"/>
          <p:nvPr/>
        </p:nvSpPr>
        <p:spPr>
          <a:xfrm>
            <a:off x="7734299" y="1028699"/>
            <a:ext cx="42862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4.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136AE4D-0EC2-40D4-8521-0E6AD92F6823}"/>
              </a:ext>
            </a:extLst>
          </p:cNvPr>
          <p:cNvSpPr txBox="1"/>
          <p:nvPr/>
        </p:nvSpPr>
        <p:spPr>
          <a:xfrm>
            <a:off x="8420099" y="3305174"/>
            <a:ext cx="42862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5.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965A0FB-E778-4FD8-8AAC-DE56F46B5842}"/>
              </a:ext>
            </a:extLst>
          </p:cNvPr>
          <p:cNvSpPr txBox="1"/>
          <p:nvPr/>
        </p:nvSpPr>
        <p:spPr>
          <a:xfrm>
            <a:off x="7524749" y="600074"/>
            <a:ext cx="42862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6.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5BB872E-D8D3-47CC-A1B0-941B93DECB0B}"/>
              </a:ext>
            </a:extLst>
          </p:cNvPr>
          <p:cNvSpPr txBox="1"/>
          <p:nvPr/>
        </p:nvSpPr>
        <p:spPr>
          <a:xfrm>
            <a:off x="8058149" y="1847849"/>
            <a:ext cx="42862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7.</a:t>
            </a:r>
          </a:p>
        </p:txBody>
      </p:sp>
    </p:spTree>
    <p:extLst>
      <p:ext uri="{BB962C8B-B14F-4D97-AF65-F5344CB8AC3E}">
        <p14:creationId xmlns:p14="http://schemas.microsoft.com/office/powerpoint/2010/main" val="32201177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4C8FCB-8A84-4041-9691-77C808DEA5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899" y="474991"/>
            <a:ext cx="8172001" cy="410785"/>
          </a:xfrm>
        </p:spPr>
        <p:txBody>
          <a:bodyPr>
            <a:normAutofit fontScale="90000"/>
          </a:bodyPr>
          <a:lstStyle/>
          <a:p>
            <a:r>
              <a:rPr lang="nl-NL">
                <a:latin typeface="Arial"/>
                <a:cs typeface="Arial"/>
              </a:rPr>
              <a:t>Toekomstwaarde in grote lijnen gestuurd door gewenst waterstandseffect</a:t>
            </a:r>
            <a:endParaRPr lang="en-US"/>
          </a:p>
        </p:txBody>
      </p:sp>
      <p:sp>
        <p:nvSpPr>
          <p:cNvPr id="5" name="Tekstvak 8">
            <a:extLst>
              <a:ext uri="{FF2B5EF4-FFF2-40B4-BE49-F238E27FC236}">
                <a16:creationId xmlns:a16="http://schemas.microsoft.com/office/drawing/2014/main" id="{A3ACE6A6-B8E1-4B77-B6DA-85B4F264ACA9}"/>
              </a:ext>
            </a:extLst>
          </p:cNvPr>
          <p:cNvSpPr txBox="1"/>
          <p:nvPr/>
        </p:nvSpPr>
        <p:spPr>
          <a:xfrm>
            <a:off x="6475268" y="1438226"/>
            <a:ext cx="2667001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000"/>
              <a:t>Bijdragen aan waterstandsdaling:</a:t>
            </a:r>
          </a:p>
          <a:p>
            <a:r>
              <a:rPr lang="nl-NL" sz="1000"/>
              <a:t>Landhoofd 250 m  terug =13/21 = 62%</a:t>
            </a:r>
          </a:p>
          <a:p>
            <a:r>
              <a:rPr lang="nl-NL" sz="1000"/>
              <a:t>Weerdverlaging = (19-13)/21 = 29%</a:t>
            </a:r>
          </a:p>
          <a:p>
            <a:r>
              <a:rPr lang="nl-NL" sz="1000"/>
              <a:t>Opening 120m </a:t>
            </a:r>
            <a:r>
              <a:rPr lang="nl-NL" sz="1000" err="1"/>
              <a:t>Viltsche</a:t>
            </a:r>
            <a:r>
              <a:rPr lang="nl-NL" sz="1000"/>
              <a:t> Graaf = (21-19)/21 = 9%</a:t>
            </a:r>
          </a:p>
        </p:txBody>
      </p:sp>
      <p:sp>
        <p:nvSpPr>
          <p:cNvPr id="7" name="Tijdelijke aanduiding voor inhoud 2">
            <a:extLst>
              <a:ext uri="{FF2B5EF4-FFF2-40B4-BE49-F238E27FC236}">
                <a16:creationId xmlns:a16="http://schemas.microsoft.com/office/drawing/2014/main" id="{09D21F1E-3D9A-49E2-9DDD-612C7BB6B7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471" y="1138812"/>
            <a:ext cx="6014144" cy="34099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>
                <a:latin typeface="Arial"/>
                <a:cs typeface="Arial"/>
              </a:rPr>
              <a:t>Rivierkundige taakstelling van 20,3cm (VKA)</a:t>
            </a:r>
            <a:endParaRPr lang="en-US"/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4522AD29-D1FF-47B8-9314-B626D829BB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925" y="1440452"/>
            <a:ext cx="5934075" cy="3605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3746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6EBD9EBA-9CF0-496D-ABE1-5279F339DCE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22" b="23623"/>
          <a:stretch/>
        </p:blipFill>
        <p:spPr>
          <a:xfrm>
            <a:off x="5146529" y="184868"/>
            <a:ext cx="3997471" cy="4958632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78E01483-0394-42FB-82E0-7AEAAE0CD0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5895" y="288794"/>
            <a:ext cx="830550" cy="1011129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15" name="Tijdelijke aanduiding voor tekst 4">
            <a:extLst>
              <a:ext uri="{FF2B5EF4-FFF2-40B4-BE49-F238E27FC236}">
                <a16:creationId xmlns:a16="http://schemas.microsoft.com/office/drawing/2014/main" id="{B2238790-B009-483F-B140-FD56D1697DBC}"/>
              </a:ext>
            </a:extLst>
          </p:cNvPr>
          <p:cNvSpPr txBox="1">
            <a:spLocks/>
          </p:cNvSpPr>
          <p:nvPr/>
        </p:nvSpPr>
        <p:spPr>
          <a:xfrm>
            <a:off x="150056" y="1182195"/>
            <a:ext cx="5048002" cy="342213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00000"/>
              </a:lnSpc>
              <a:spcBef>
                <a:spcPts val="0"/>
              </a:spcBef>
              <a:buClr>
                <a:srgbClr val="0070C0"/>
              </a:buClr>
              <a:buSzPct val="80000"/>
              <a:buFont typeface="+mj-lt"/>
              <a:buAutoNum type="arabicPeriod"/>
            </a:pPr>
            <a:r>
              <a:rPr lang="nl-NL" sz="1400">
                <a:solidFill>
                  <a:srgbClr val="00577E"/>
                </a:solidFill>
                <a:latin typeface="Arial" pitchFamily="34"/>
                <a:cs typeface="Arial" pitchFamily="34"/>
              </a:rPr>
              <a:t>Open stroomdal met natuurlijke vegetatie</a:t>
            </a:r>
            <a:endParaRPr lang="nl-NL" sz="1000">
              <a:solidFill>
                <a:srgbClr val="00577E"/>
              </a:solidFill>
              <a:latin typeface="Arial" pitchFamily="34"/>
              <a:cs typeface="Arial" pitchFamily="34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buClr>
                <a:srgbClr val="0070C0"/>
              </a:buClr>
              <a:buSzPct val="80000"/>
            </a:pPr>
            <a:r>
              <a:rPr lang="nl-NL" sz="1000">
                <a:solidFill>
                  <a:srgbClr val="00577E"/>
                </a:solidFill>
                <a:latin typeface="Arial" pitchFamily="34"/>
                <a:cs typeface="Arial" pitchFamily="34"/>
              </a:rPr>
              <a:t>Vormgeven volgens ‘natuurlijke’ logica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Clr>
                <a:srgbClr val="0070C0"/>
              </a:buClr>
              <a:buSzPct val="80000"/>
            </a:pPr>
            <a:r>
              <a:rPr lang="nl-NL" sz="1000">
                <a:solidFill>
                  <a:srgbClr val="00577E"/>
                </a:solidFill>
                <a:latin typeface="Arial" pitchFamily="34"/>
                <a:cs typeface="Arial" pitchFamily="34"/>
              </a:rPr>
              <a:t>Integrale afweging en zonering tussen rivierkunde, ecologie, recreatie en cultuurhistorie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Clr>
                <a:srgbClr val="0070C0"/>
              </a:buClr>
              <a:buSzPct val="80000"/>
              <a:buNone/>
            </a:pPr>
            <a:endParaRPr lang="nl-NL" sz="1400">
              <a:solidFill>
                <a:srgbClr val="00577E"/>
              </a:solidFill>
              <a:latin typeface="Arial" pitchFamily="34"/>
              <a:cs typeface="Arial" pitchFamily="34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Clr>
                <a:srgbClr val="0070C0"/>
              </a:buClr>
              <a:buSzPct val="80000"/>
              <a:buFont typeface="+mj-lt"/>
              <a:buAutoNum type="arabicPeriod"/>
            </a:pPr>
            <a:r>
              <a:rPr lang="nl-NL" sz="1400">
                <a:solidFill>
                  <a:srgbClr val="00577E"/>
                </a:solidFill>
                <a:latin typeface="Arial" pitchFamily="34"/>
                <a:cs typeface="Arial" pitchFamily="34"/>
              </a:rPr>
              <a:t>Aaneengesloten en kleinschalig Maasheggenlandschap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Clr>
                <a:srgbClr val="0070C0"/>
              </a:buClr>
              <a:buSzPct val="80000"/>
            </a:pPr>
            <a:r>
              <a:rPr lang="nl-NL" sz="1000">
                <a:solidFill>
                  <a:srgbClr val="00577E"/>
                </a:solidFill>
                <a:latin typeface="Arial" pitchFamily="34"/>
                <a:cs typeface="Arial" pitchFamily="34"/>
              </a:rPr>
              <a:t>Goede aansluiting op rest Maasheggengebied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Clr>
                <a:srgbClr val="0070C0"/>
              </a:buClr>
              <a:buSzPct val="80000"/>
            </a:pPr>
            <a:r>
              <a:rPr lang="nl-NL" sz="1000">
                <a:solidFill>
                  <a:srgbClr val="00577E"/>
                </a:solidFill>
                <a:latin typeface="Arial" pitchFamily="34"/>
                <a:cs typeface="Arial" pitchFamily="34"/>
              </a:rPr>
              <a:t>Compenseren op logische plek elders in </a:t>
            </a:r>
            <a:r>
              <a:rPr lang="nl-NL" sz="1000" err="1">
                <a:solidFill>
                  <a:srgbClr val="00577E"/>
                </a:solidFill>
                <a:latin typeface="Arial" pitchFamily="34"/>
                <a:cs typeface="Arial" pitchFamily="34"/>
              </a:rPr>
              <a:t>Maasdal</a:t>
            </a:r>
            <a:endParaRPr lang="nl-NL" sz="1000">
              <a:solidFill>
                <a:srgbClr val="00577E"/>
              </a:solidFill>
              <a:latin typeface="Arial" pitchFamily="34"/>
              <a:cs typeface="Arial" pitchFamily="34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Clr>
                <a:srgbClr val="0070C0"/>
              </a:buClr>
              <a:buSzPct val="80000"/>
              <a:buFont typeface="+mj-lt"/>
              <a:buAutoNum type="arabicPeriod"/>
            </a:pPr>
            <a:endParaRPr lang="nl-NL" sz="1400">
              <a:solidFill>
                <a:srgbClr val="00577E"/>
              </a:solidFill>
              <a:latin typeface="Arial" pitchFamily="34"/>
              <a:cs typeface="Arial" pitchFamily="34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Clr>
                <a:srgbClr val="0070C0"/>
              </a:buClr>
              <a:buSzPct val="80000"/>
              <a:buFont typeface="+mj-lt"/>
              <a:buAutoNum type="arabicPeriod"/>
            </a:pPr>
            <a:r>
              <a:rPr lang="nl-NL" sz="1400">
                <a:solidFill>
                  <a:srgbClr val="00577E"/>
                </a:solidFill>
                <a:latin typeface="Arial" pitchFamily="34"/>
                <a:cs typeface="Arial" pitchFamily="34"/>
              </a:rPr>
              <a:t>Begrijpelijke oversteek, van dijk tot dijk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Clr>
                <a:srgbClr val="0070C0"/>
              </a:buClr>
              <a:buSzPct val="80000"/>
            </a:pPr>
            <a:r>
              <a:rPr lang="nl-NL" sz="1000">
                <a:solidFill>
                  <a:srgbClr val="00577E"/>
                </a:solidFill>
                <a:latin typeface="Arial" pitchFamily="34"/>
                <a:cs typeface="Arial" pitchFamily="34"/>
              </a:rPr>
              <a:t>Duits lijntje aanzetten als landschappelijke lijn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Clr>
                <a:srgbClr val="0070C0"/>
              </a:buClr>
              <a:buSzPct val="80000"/>
            </a:pPr>
            <a:r>
              <a:rPr lang="nl-NL" sz="1000">
                <a:solidFill>
                  <a:srgbClr val="00577E"/>
                </a:solidFill>
                <a:latin typeface="Arial" pitchFamily="34"/>
                <a:cs typeface="Arial" pitchFamily="34"/>
              </a:rPr>
              <a:t>N-weg ‘ondergeschikt’ aan landschap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Clr>
                <a:srgbClr val="0070C0"/>
              </a:buClr>
              <a:buSzPct val="80000"/>
              <a:buNone/>
            </a:pPr>
            <a:endParaRPr lang="nl-NL" sz="1000">
              <a:solidFill>
                <a:srgbClr val="00577E"/>
              </a:solidFill>
              <a:latin typeface="Arial" pitchFamily="34"/>
              <a:cs typeface="Arial" pitchFamily="34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Clr>
                <a:srgbClr val="0070C0"/>
              </a:buClr>
              <a:buSzPct val="80000"/>
              <a:buFont typeface="+mj-lt"/>
              <a:buAutoNum type="arabicPeriod"/>
            </a:pPr>
            <a:r>
              <a:rPr lang="nl-NL" sz="1400">
                <a:solidFill>
                  <a:srgbClr val="00577E"/>
                </a:solidFill>
                <a:latin typeface="Arial" pitchFamily="34"/>
                <a:cs typeface="Arial" pitchFamily="34"/>
              </a:rPr>
              <a:t>Cultuurhistorie respecteren en integreren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Clr>
                <a:srgbClr val="0070C0"/>
              </a:buClr>
              <a:buSzPct val="80000"/>
            </a:pPr>
            <a:r>
              <a:rPr lang="nl-NL" sz="1000">
                <a:solidFill>
                  <a:srgbClr val="00577E"/>
                </a:solidFill>
                <a:latin typeface="Arial" pitchFamily="34"/>
                <a:cs typeface="Arial" pitchFamily="34"/>
              </a:rPr>
              <a:t>Herkenbaar Duits lijntje incl. tunneltjes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Clr>
                <a:srgbClr val="0070C0"/>
              </a:buClr>
              <a:buSzPct val="80000"/>
            </a:pPr>
            <a:r>
              <a:rPr lang="nl-NL" sz="1000">
                <a:solidFill>
                  <a:srgbClr val="00577E"/>
                </a:solidFill>
                <a:latin typeface="Arial" pitchFamily="34"/>
                <a:cs typeface="Arial" pitchFamily="34"/>
              </a:rPr>
              <a:t>Kazematten in nieuwe landschap integreren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Clr>
                <a:srgbClr val="0070C0"/>
              </a:buClr>
              <a:buSzPct val="80000"/>
            </a:pPr>
            <a:r>
              <a:rPr lang="nl-NL" sz="1000">
                <a:solidFill>
                  <a:srgbClr val="00577E"/>
                </a:solidFill>
                <a:latin typeface="Arial" pitchFamily="34"/>
                <a:cs typeface="Arial" pitchFamily="34"/>
              </a:rPr>
              <a:t>Zichtbaarheid elementen en structuren versterken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Clr>
                <a:srgbClr val="0070C0"/>
              </a:buClr>
              <a:buSzPct val="80000"/>
              <a:buNone/>
            </a:pPr>
            <a:endParaRPr lang="nl-NL" sz="1400">
              <a:solidFill>
                <a:srgbClr val="00577E"/>
              </a:solidFill>
              <a:latin typeface="Arial" pitchFamily="34"/>
              <a:cs typeface="Arial" pitchFamily="34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Clr>
                <a:srgbClr val="0070C0"/>
              </a:buClr>
              <a:buSzPct val="80000"/>
              <a:buFont typeface="+mj-lt"/>
              <a:buAutoNum type="arabicPeriod"/>
            </a:pPr>
            <a:r>
              <a:rPr lang="nl-NL" sz="1400">
                <a:solidFill>
                  <a:srgbClr val="00577E"/>
                </a:solidFill>
                <a:latin typeface="Arial" pitchFamily="34"/>
                <a:cs typeface="Arial" pitchFamily="34"/>
              </a:rPr>
              <a:t>Ontwikkeling van recreatie en toerisme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Clr>
                <a:srgbClr val="0070C0"/>
              </a:buClr>
              <a:buSzPct val="80000"/>
            </a:pPr>
            <a:r>
              <a:rPr lang="nl-NL" sz="1000">
                <a:solidFill>
                  <a:srgbClr val="00577E"/>
                </a:solidFill>
                <a:latin typeface="Arial" pitchFamily="34"/>
                <a:cs typeface="Arial" pitchFamily="34"/>
              </a:rPr>
              <a:t>Bestaande routes terugbrengen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Clr>
                <a:srgbClr val="0070C0"/>
              </a:buClr>
              <a:buSzPct val="80000"/>
            </a:pPr>
            <a:r>
              <a:rPr lang="nl-NL" sz="1000">
                <a:solidFill>
                  <a:srgbClr val="00577E"/>
                </a:solidFill>
                <a:latin typeface="Arial" pitchFamily="34"/>
                <a:cs typeface="Arial" pitchFamily="34"/>
              </a:rPr>
              <a:t>Recreatieve kansen pakken</a:t>
            </a: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8166B1F5-B768-49DB-9C7A-A5BF4B45D36C}"/>
              </a:ext>
            </a:extLst>
          </p:cNvPr>
          <p:cNvSpPr txBox="1"/>
          <p:nvPr/>
        </p:nvSpPr>
        <p:spPr>
          <a:xfrm>
            <a:off x="7411352" y="3907434"/>
            <a:ext cx="58037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100" b="1">
                <a:latin typeface="+mj-lt"/>
              </a:rPr>
              <a:t>1.</a:t>
            </a: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8336C3C1-CCF4-4EF4-8473-32C0E49BD091}"/>
              </a:ext>
            </a:extLst>
          </p:cNvPr>
          <p:cNvSpPr txBox="1"/>
          <p:nvPr/>
        </p:nvSpPr>
        <p:spPr>
          <a:xfrm>
            <a:off x="6786782" y="3504095"/>
            <a:ext cx="54006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100" b="1">
                <a:latin typeface="+mj-lt"/>
              </a:rPr>
              <a:t>2.</a:t>
            </a: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3AA7431B-D10F-4CF2-BC48-C01DA29DF842}"/>
              </a:ext>
            </a:extLst>
          </p:cNvPr>
          <p:cNvSpPr txBox="1"/>
          <p:nvPr/>
        </p:nvSpPr>
        <p:spPr>
          <a:xfrm>
            <a:off x="6756915" y="2618296"/>
            <a:ext cx="56394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100" b="1">
                <a:latin typeface="+mj-lt"/>
              </a:rPr>
              <a:t>3.</a:t>
            </a: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72B31BC0-3C69-4A94-B741-3DE45A59C02C}"/>
              </a:ext>
            </a:extLst>
          </p:cNvPr>
          <p:cNvSpPr txBox="1"/>
          <p:nvPr/>
        </p:nvSpPr>
        <p:spPr>
          <a:xfrm>
            <a:off x="7087316" y="3061195"/>
            <a:ext cx="64807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100" b="1">
                <a:latin typeface="+mj-lt"/>
              </a:rPr>
              <a:t>4.</a:t>
            </a: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0E723BD6-1BCE-4C08-A23E-30B9435BCF54}"/>
              </a:ext>
            </a:extLst>
          </p:cNvPr>
          <p:cNvSpPr txBox="1"/>
          <p:nvPr/>
        </p:nvSpPr>
        <p:spPr>
          <a:xfrm>
            <a:off x="6925168" y="1952466"/>
            <a:ext cx="43859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100" b="1">
                <a:latin typeface="+mj-lt"/>
              </a:rPr>
              <a:t>5.</a:t>
            </a:r>
          </a:p>
        </p:txBody>
      </p:sp>
      <p:sp>
        <p:nvSpPr>
          <p:cNvPr id="22" name="Titel 1">
            <a:extLst>
              <a:ext uri="{FF2B5EF4-FFF2-40B4-BE49-F238E27FC236}">
                <a16:creationId xmlns:a16="http://schemas.microsoft.com/office/drawing/2014/main" id="{600D3CB2-7E21-4E69-A8BD-B0ACD4529CAF}"/>
              </a:ext>
            </a:extLst>
          </p:cNvPr>
          <p:cNvSpPr txBox="1">
            <a:spLocks/>
          </p:cNvSpPr>
          <p:nvPr/>
        </p:nvSpPr>
        <p:spPr>
          <a:xfrm>
            <a:off x="623966" y="184840"/>
            <a:ext cx="4521852" cy="99417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45720" rIns="0" bIns="45720" anchor="ctr" anchorCtr="0" compatLnSpc="1">
            <a:norm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nl-NL" sz="2800" b="1" i="0" u="none" strike="noStrike" kern="1200" cap="none" spc="0" baseline="0">
                <a:solidFill>
                  <a:srgbClr val="00577E"/>
                </a:solidFill>
                <a:uFillTx/>
                <a:latin typeface="Arial" pitchFamily="34"/>
                <a:cs typeface="Arial" pitchFamily="34"/>
              </a:defRPr>
            </a:lvl1pPr>
          </a:lstStyle>
          <a:p>
            <a:r>
              <a:rPr lang="nl-NL"/>
              <a:t>5 ambities voor het landschap</a:t>
            </a:r>
          </a:p>
        </p:txBody>
      </p:sp>
    </p:spTree>
    <p:extLst>
      <p:ext uri="{BB962C8B-B14F-4D97-AF65-F5344CB8AC3E}">
        <p14:creationId xmlns:p14="http://schemas.microsoft.com/office/powerpoint/2010/main" val="5019866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50421BCF-0CCE-4422-ADC7-9A66DC8BFE4B}"/>
              </a:ext>
            </a:extLst>
          </p:cNvPr>
          <p:cNvSpPr txBox="1">
            <a:spLocks/>
          </p:cNvSpPr>
          <p:nvPr/>
        </p:nvSpPr>
        <p:spPr>
          <a:xfrm>
            <a:off x="1235251" y="1140516"/>
            <a:ext cx="2500414" cy="3807498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nl-NL" sz="2100"/>
          </a:p>
        </p:txBody>
      </p:sp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7FEA729D-24BC-4A41-9C70-B0D6CEFF4F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337" y="1268016"/>
            <a:ext cx="3558340" cy="3263504"/>
          </a:xfrm>
        </p:spPr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nl-NL" b="1">
                <a:latin typeface="Arial"/>
                <a:cs typeface="Arial"/>
              </a:rPr>
              <a:t>Basis:</a:t>
            </a:r>
            <a:endParaRPr lang="en-US" b="1">
              <a:latin typeface="Arial"/>
              <a:cs typeface="Arial"/>
            </a:endParaRPr>
          </a:p>
          <a:p>
            <a:pPr marL="0" indent="0">
              <a:spcAft>
                <a:spcPts val="600"/>
              </a:spcAft>
              <a:buNone/>
            </a:pPr>
            <a:r>
              <a:rPr lang="nl-NL">
                <a:latin typeface="Arial"/>
                <a:cs typeface="Arial"/>
              </a:rPr>
              <a:t>Voorkeursalternatief ‘open stroomdal’ (variant 3)</a:t>
            </a:r>
            <a:endParaRPr lang="en-US">
              <a:latin typeface="Arial"/>
              <a:cs typeface="Arial"/>
            </a:endParaRPr>
          </a:p>
          <a:p>
            <a:pPr marL="269875" indent="-269875">
              <a:buNone/>
            </a:pPr>
            <a:endParaRPr lang="nl-NL"/>
          </a:p>
          <a:p>
            <a:pPr marL="0" indent="0">
              <a:spcAft>
                <a:spcPts val="600"/>
              </a:spcAft>
              <a:buNone/>
            </a:pPr>
            <a:r>
              <a:rPr lang="nl-NL" b="1">
                <a:latin typeface="Arial"/>
                <a:cs typeface="Arial"/>
              </a:rPr>
              <a:t>Optimalisaties:</a:t>
            </a:r>
            <a:endParaRPr lang="en-US" b="1">
              <a:latin typeface="Arial"/>
              <a:cs typeface="Arial"/>
            </a:endParaRPr>
          </a:p>
          <a:p>
            <a:pPr marL="269875" indent="-269875">
              <a:buClr>
                <a:srgbClr val="0070C0"/>
              </a:buClr>
            </a:pPr>
            <a:r>
              <a:rPr lang="nl-NL">
                <a:latin typeface="Arial"/>
                <a:cs typeface="Arial"/>
              </a:rPr>
              <a:t>Ontwerp </a:t>
            </a:r>
            <a:r>
              <a:rPr lang="nl-NL" err="1">
                <a:latin typeface="Arial"/>
                <a:cs typeface="Arial"/>
              </a:rPr>
              <a:t>weerdverlaging</a:t>
            </a:r>
            <a:endParaRPr lang="en-US" err="1">
              <a:latin typeface="Arial"/>
              <a:cs typeface="Arial"/>
            </a:endParaRPr>
          </a:p>
          <a:p>
            <a:pPr marL="269875" indent="-269875">
              <a:buClr>
                <a:srgbClr val="0070C0"/>
              </a:buClr>
            </a:pPr>
            <a:r>
              <a:rPr lang="nl-NL"/>
              <a:t>Breedte landhoofd bij aansluiting op Maasbrug</a:t>
            </a:r>
            <a:endParaRPr lang="en-US"/>
          </a:p>
          <a:p>
            <a:pPr marL="269875" indent="-269875">
              <a:buClr>
                <a:srgbClr val="0070C0"/>
              </a:buClr>
            </a:pPr>
            <a:r>
              <a:rPr lang="nl-NL"/>
              <a:t>Hoogteligging weg/bruggen</a:t>
            </a:r>
            <a:endParaRPr lang="en-US"/>
          </a:p>
          <a:p>
            <a:pPr marL="269875" indent="-269875">
              <a:buClr>
                <a:srgbClr val="0070C0"/>
              </a:buClr>
            </a:pPr>
            <a:r>
              <a:rPr lang="nl-NL"/>
              <a:t>Inpassing Duitse lijntje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6872D985-C288-4551-9942-402AD91705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/>
          <a:lstStyle/>
          <a:p>
            <a:r>
              <a:rPr lang="nl-NL"/>
              <a:t>VKA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B5A02AD4-84C7-4013-BBE2-A37A0671DE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8650" y="739730"/>
            <a:ext cx="4705350" cy="3730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2186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50421BCF-0CCE-4422-ADC7-9A66DC8BFE4B}"/>
              </a:ext>
            </a:extLst>
          </p:cNvPr>
          <p:cNvSpPr txBox="1">
            <a:spLocks/>
          </p:cNvSpPr>
          <p:nvPr/>
        </p:nvSpPr>
        <p:spPr>
          <a:xfrm>
            <a:off x="1235251" y="1140516"/>
            <a:ext cx="2500414" cy="3807498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nl-NL" sz="2100"/>
          </a:p>
        </p:txBody>
      </p:sp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7FEA729D-24BC-4A41-9C70-B0D6CEFF4F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337" y="1268016"/>
            <a:ext cx="8120815" cy="3263504"/>
          </a:xfrm>
        </p:spPr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nl-NL">
                <a:latin typeface="Arial"/>
                <a:cs typeface="Arial"/>
              </a:rPr>
              <a:t>Variëren in het ontwerp is geen doel op zich, alleen variëren op onderdelen waar geen eenduidige keuze te maken is, zodat duidelijke afweging te maken is.</a:t>
            </a:r>
            <a:endParaRPr lang="nl-NL"/>
          </a:p>
          <a:p>
            <a:pPr marL="0" indent="0">
              <a:spcAft>
                <a:spcPts val="600"/>
              </a:spcAft>
              <a:buNone/>
            </a:pPr>
            <a:endParaRPr lang="nl-NL">
              <a:latin typeface="Arial"/>
              <a:cs typeface="Arial"/>
            </a:endParaRPr>
          </a:p>
          <a:p>
            <a:pPr marL="0" indent="0">
              <a:spcAft>
                <a:spcPts val="600"/>
              </a:spcAft>
              <a:buNone/>
            </a:pPr>
            <a:r>
              <a:rPr lang="nl-NL">
                <a:latin typeface="Arial"/>
                <a:cs typeface="Arial"/>
              </a:rPr>
              <a:t>Varianten worden beoordeeld in Milieu Effect Rapportage (MER) </a:t>
            </a:r>
            <a:endParaRPr lang="nl-NL"/>
          </a:p>
          <a:p>
            <a:pPr marL="0" indent="0">
              <a:spcAft>
                <a:spcPts val="600"/>
              </a:spcAft>
              <a:buNone/>
            </a:pPr>
            <a:endParaRPr lang="nl-NL" b="1">
              <a:latin typeface="Arial"/>
              <a:cs typeface="Arial"/>
            </a:endParaRPr>
          </a:p>
          <a:p>
            <a:pPr marL="0" indent="0">
              <a:spcAft>
                <a:spcPts val="600"/>
              </a:spcAft>
              <a:buNone/>
            </a:pPr>
            <a:r>
              <a:rPr lang="nl-NL" b="1">
                <a:latin typeface="Arial"/>
                <a:cs typeface="Arial"/>
              </a:rPr>
              <a:t>Uiteindelijk is het waarschijnlijker dat er een combinatie van varianten wordt samengesteld tot VVKV dan dat er één gekozen wordt.</a:t>
            </a:r>
          </a:p>
          <a:p>
            <a:pPr marL="269875" indent="-269875">
              <a:buClr>
                <a:srgbClr val="0070C0"/>
              </a:buClr>
            </a:pPr>
            <a:endParaRPr lang="nl-NL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6872D985-C288-4551-9942-402AD91705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/>
          <a:lstStyle/>
          <a:p>
            <a:r>
              <a:rPr lang="nl-NL">
                <a:latin typeface="Arial"/>
                <a:cs typeface="Arial"/>
              </a:rPr>
              <a:t>Varianten uitwerken 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5461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6872D985-C288-4551-9942-402AD91705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3376066" cy="994172"/>
          </a:xfrm>
        </p:spPr>
        <p:txBody>
          <a:bodyPr>
            <a:normAutofit/>
          </a:bodyPr>
          <a:lstStyle/>
          <a:p>
            <a:r>
              <a:rPr lang="nl-NL" sz="2000">
                <a:latin typeface="Arial"/>
                <a:cs typeface="Arial"/>
              </a:rPr>
              <a:t>Variant behouden wat mogelijk is: VKA basis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5CAB604-A295-409A-BC1D-E3AA9979DF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337" y="1268016"/>
            <a:ext cx="3380492" cy="3263504"/>
          </a:xfrm>
        </p:spPr>
        <p:txBody>
          <a:bodyPr>
            <a:normAutofit/>
          </a:bodyPr>
          <a:lstStyle/>
          <a:p>
            <a:pPr marL="15875" indent="-285750">
              <a:spcAft>
                <a:spcPts val="600"/>
              </a:spcAft>
              <a:buFont typeface="Arial" pitchFamily="2"/>
              <a:buChar char="•"/>
            </a:pPr>
            <a:endParaRPr lang="nl-NL">
              <a:latin typeface="Arial"/>
              <a:cs typeface="Arial"/>
            </a:endParaRPr>
          </a:p>
          <a:p>
            <a:pPr marL="269875" indent="-269875">
              <a:buClr>
                <a:srgbClr val="0070C0"/>
              </a:buClr>
            </a:pPr>
            <a:r>
              <a:rPr lang="nl-NL"/>
              <a:t>Platte’ weerdinrichting op 8,5m NAP, geulen 7,5m NAP</a:t>
            </a:r>
            <a:endParaRPr lang="en-US"/>
          </a:p>
          <a:p>
            <a:pPr marL="269875" indent="-269875">
              <a:buClr>
                <a:srgbClr val="0070C0"/>
              </a:buClr>
            </a:pPr>
            <a:r>
              <a:rPr lang="nl-NL"/>
              <a:t>Cultuurhistorische relicten (kazematten) instandhouden als geïsoleerde terpjes</a:t>
            </a:r>
            <a:endParaRPr lang="en-US"/>
          </a:p>
          <a:p>
            <a:pPr marL="269875" indent="-269875">
              <a:buClr>
                <a:srgbClr val="0070C0"/>
              </a:buClr>
            </a:pPr>
            <a:r>
              <a:rPr lang="nl-NL"/>
              <a:t>Smal brughoofd (minimummaat i.r.t. hoogspanningsmast) met opening van 250m</a:t>
            </a:r>
            <a:endParaRPr lang="en-US"/>
          </a:p>
          <a:p>
            <a:pPr marL="269875" indent="-269875">
              <a:buClr>
                <a:srgbClr val="0070C0"/>
              </a:buClr>
            </a:pPr>
            <a:r>
              <a:rPr lang="nl-NL">
                <a:latin typeface="Arial"/>
                <a:cs typeface="Arial"/>
              </a:rPr>
              <a:t>Aanpassing voor rivierkunde: rug tussen Maas en weerd plaatselijk laten liggen i.v.m. Dwarsstroming</a:t>
            </a:r>
            <a:endParaRPr lang="en-US"/>
          </a:p>
          <a:p>
            <a:pPr marL="269875" indent="-269875">
              <a:buClr>
                <a:srgbClr val="0070C0"/>
              </a:buClr>
            </a:pPr>
            <a:r>
              <a:rPr lang="nl-NL">
                <a:latin typeface="Arial"/>
                <a:cs typeface="Arial"/>
              </a:rPr>
              <a:t>Weg op huidige hoogte</a:t>
            </a:r>
            <a:endParaRPr lang="nl-NL"/>
          </a:p>
          <a:p>
            <a:pPr marL="269875" indent="-269875">
              <a:spcAft>
                <a:spcPts val="600"/>
              </a:spcAft>
              <a:buFont typeface="Arial,Sans-Serif"/>
              <a:buChar char="•"/>
            </a:pPr>
            <a:endParaRPr lang="nl-NL">
              <a:latin typeface="Arial"/>
              <a:cs typeface="Arial"/>
            </a:endParaRPr>
          </a:p>
          <a:p>
            <a:pPr marL="72390" indent="-342900">
              <a:spcAft>
                <a:spcPts val="600"/>
              </a:spcAft>
              <a:buAutoNum type="arabicPeriod"/>
            </a:pPr>
            <a:endParaRPr lang="nl-NL">
              <a:latin typeface="Arial"/>
              <a:cs typeface="Arial"/>
            </a:endParaRPr>
          </a:p>
          <a:p>
            <a:pPr marL="0" indent="0">
              <a:buNone/>
            </a:pPr>
            <a:endParaRPr lang="nl-NL"/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C738B70E-AFA8-4456-96B5-B4FBEED0A6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6850" y="-1467512"/>
            <a:ext cx="5137149" cy="7265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0175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50421BCF-0CCE-4422-ADC7-9A66DC8BFE4B}"/>
              </a:ext>
            </a:extLst>
          </p:cNvPr>
          <p:cNvSpPr txBox="1">
            <a:spLocks/>
          </p:cNvSpPr>
          <p:nvPr/>
        </p:nvSpPr>
        <p:spPr>
          <a:xfrm>
            <a:off x="1235251" y="1140516"/>
            <a:ext cx="2500414" cy="3807498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nl-NL" sz="2100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6872D985-C288-4551-9942-402AD91705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3648075" cy="994172"/>
          </a:xfrm>
        </p:spPr>
        <p:txBody>
          <a:bodyPr>
            <a:noAutofit/>
          </a:bodyPr>
          <a:lstStyle/>
          <a:p>
            <a:r>
              <a:rPr lang="nl-NL" sz="2000">
                <a:latin typeface="Arial"/>
                <a:cs typeface="Arial"/>
              </a:rPr>
              <a:t>Variant versterken (nieuwe) kernkwaliteiten: VKA plus</a:t>
            </a: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9459842A-D460-42DA-8441-D681E1451C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6850" y="-1467511"/>
            <a:ext cx="5137148" cy="7265720"/>
          </a:xfrm>
          <a:prstGeom prst="rect">
            <a:avLst/>
          </a:prstGeom>
        </p:spPr>
      </p:pic>
      <p:sp>
        <p:nvSpPr>
          <p:cNvPr id="12" name="Tijdelijke aanduiding voor inhoud 2">
            <a:extLst>
              <a:ext uri="{FF2B5EF4-FFF2-40B4-BE49-F238E27FC236}">
                <a16:creationId xmlns:a16="http://schemas.microsoft.com/office/drawing/2014/main" id="{90954C79-A451-458D-A8FB-63B4BAF713A4}"/>
              </a:ext>
            </a:extLst>
          </p:cNvPr>
          <p:cNvSpPr txBox="1">
            <a:spLocks/>
          </p:cNvSpPr>
          <p:nvPr/>
        </p:nvSpPr>
        <p:spPr>
          <a:xfrm>
            <a:off x="493337" y="1268016"/>
            <a:ext cx="3517823" cy="326350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>
            <a:lvl1pPr marL="270004" marR="0" lvl="0" indent="-270004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80000"/>
              <a:buFont typeface="Wingdings" pitchFamily="2"/>
              <a:buChar char="n"/>
              <a:tabLst/>
              <a:defRPr lang="nl-NL" sz="1400" b="0" i="0" u="none" strike="noStrike" kern="1200" cap="none" spc="0" baseline="0">
                <a:solidFill>
                  <a:srgbClr val="00577E"/>
                </a:solidFill>
                <a:uFillTx/>
                <a:latin typeface="Arial" pitchFamily="34"/>
                <a:cs typeface="Arial" pitchFamily="34"/>
              </a:defRPr>
            </a:lvl1pPr>
            <a:lvl2pPr marL="539998" marR="0" lvl="1" indent="-270004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70000"/>
              <a:buFont typeface="Wingdings" pitchFamily="2"/>
              <a:buChar char="n"/>
              <a:tabLst/>
              <a:defRPr lang="nl-NL" sz="1400" b="0" i="0" u="none" strike="noStrike" kern="1200" cap="none" spc="0" baseline="0">
                <a:solidFill>
                  <a:srgbClr val="00577E"/>
                </a:solidFill>
                <a:uFillTx/>
                <a:latin typeface="Arial" pitchFamily="34"/>
                <a:cs typeface="Arial" pitchFamily="34"/>
              </a:defRPr>
            </a:lvl2pPr>
            <a:lvl3pPr marL="810002" marR="0" lvl="2" indent="-270004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70000"/>
              <a:buFont typeface="Wingdings" pitchFamily="2"/>
              <a:buChar char=""/>
              <a:tabLst/>
              <a:defRPr lang="nl-NL" sz="1400" b="0" i="0" u="none" strike="noStrike" kern="1200" cap="none" spc="0" baseline="0">
                <a:solidFill>
                  <a:srgbClr val="00577E"/>
                </a:solidFill>
                <a:uFillTx/>
                <a:latin typeface="Arial" pitchFamily="34"/>
                <a:cs typeface="Arial" pitchFamily="34"/>
              </a:defRPr>
            </a:lvl3pPr>
            <a:lvl4pPr marL="1079997" marR="0" lvl="3" indent="-270004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70000"/>
              <a:buFont typeface="Wingdings" pitchFamily="2"/>
              <a:buChar char=""/>
              <a:tabLst/>
              <a:defRPr lang="nl-NL" sz="1400" b="0" i="0" u="none" strike="noStrike" kern="1200" cap="none" spc="0" baseline="0">
                <a:solidFill>
                  <a:srgbClr val="00577E"/>
                </a:solidFill>
                <a:uFillTx/>
                <a:latin typeface="Arial" pitchFamily="34"/>
                <a:cs typeface="Arial" pitchFamily="34"/>
              </a:defRPr>
            </a:lvl4pPr>
            <a:lvl5pPr marL="1350001" marR="0" lvl="4" indent="-270004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70000"/>
              <a:buFont typeface="Wingdings" pitchFamily="2"/>
              <a:buChar char=""/>
              <a:tabLst/>
              <a:defRPr lang="nl-NL" sz="1400" b="0" i="0" u="none" strike="noStrike" kern="1200" cap="none" spc="0" baseline="0">
                <a:solidFill>
                  <a:srgbClr val="00577E"/>
                </a:solidFill>
                <a:uFillTx/>
                <a:latin typeface="Arial" pitchFamily="34"/>
                <a:cs typeface="Arial" pitchFamily="34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indent="-269875">
              <a:buClr>
                <a:srgbClr val="0070C0"/>
              </a:buClr>
            </a:pPr>
            <a:r>
              <a:rPr lang="nl-NL">
                <a:latin typeface="Arial"/>
                <a:cs typeface="Arial"/>
              </a:rPr>
              <a:t>Verbeterde ecologische inrichting: sturen op specifieke </a:t>
            </a:r>
            <a:r>
              <a:rPr lang="nl-NL" err="1">
                <a:latin typeface="Arial"/>
                <a:cs typeface="Arial"/>
              </a:rPr>
              <a:t>limnofiele</a:t>
            </a:r>
            <a:r>
              <a:rPr lang="nl-NL">
                <a:latin typeface="Arial"/>
                <a:cs typeface="Arial"/>
              </a:rPr>
              <a:t> doelsoorten. </a:t>
            </a:r>
            <a:endParaRPr lang="en-US">
              <a:latin typeface="Arial"/>
              <a:cs typeface="Arial"/>
            </a:endParaRPr>
          </a:p>
          <a:p>
            <a:pPr marL="269875" indent="-269875">
              <a:buClr>
                <a:srgbClr val="0070C0"/>
              </a:buClr>
            </a:pPr>
            <a:r>
              <a:rPr lang="nl-NL">
                <a:latin typeface="Arial"/>
                <a:cs typeface="Arial"/>
              </a:rPr>
              <a:t>Nieuwe kwaliteiten ‘stroomdal-landschap’ benadrukken met grotere aaneengesloten hogere en lagere delen.</a:t>
            </a:r>
            <a:endParaRPr lang="en-US">
              <a:latin typeface="Arial"/>
              <a:cs typeface="Arial"/>
            </a:endParaRPr>
          </a:p>
          <a:p>
            <a:pPr marL="269875" indent="-269875">
              <a:buClr>
                <a:srgbClr val="0070C0"/>
              </a:buClr>
            </a:pPr>
            <a:r>
              <a:rPr lang="nl-NL">
                <a:latin typeface="Arial"/>
                <a:cs typeface="Arial"/>
              </a:rPr>
              <a:t>Op hogere delen inpassing van kazematten.</a:t>
            </a:r>
            <a:endParaRPr lang="en-US">
              <a:latin typeface="Arial"/>
              <a:cs typeface="Arial"/>
            </a:endParaRPr>
          </a:p>
          <a:p>
            <a:pPr marL="269875" indent="-269875">
              <a:buClr>
                <a:srgbClr val="0070C0"/>
              </a:buClr>
            </a:pPr>
            <a:r>
              <a:rPr lang="nl-NL">
                <a:latin typeface="Arial"/>
                <a:cs typeface="Arial"/>
              </a:rPr>
              <a:t>Breder landhoofd (ca. 60m) met opening van 250m of meer (richting westen).</a:t>
            </a:r>
            <a:endParaRPr lang="en-US">
              <a:latin typeface="Arial"/>
              <a:cs typeface="Arial"/>
            </a:endParaRPr>
          </a:p>
          <a:p>
            <a:pPr marL="269875" indent="-269875">
              <a:buClr>
                <a:srgbClr val="0070C0"/>
              </a:buClr>
            </a:pPr>
            <a:r>
              <a:rPr lang="nl-NL">
                <a:latin typeface="Arial"/>
                <a:cs typeface="Arial"/>
              </a:rPr>
              <a:t>Weg op 14,5m NAP</a:t>
            </a:r>
            <a:endParaRPr lang="nl-NL"/>
          </a:p>
          <a:p>
            <a:pPr marL="285750" indent="-285750">
              <a:spcAft>
                <a:spcPts val="600"/>
              </a:spcAft>
            </a:pPr>
            <a:endParaRPr lang="nl-NL"/>
          </a:p>
          <a:p>
            <a:pPr marL="285750" indent="-285750">
              <a:spcAft>
                <a:spcPts val="600"/>
              </a:spcAft>
            </a:pPr>
            <a:endParaRPr lang="nl-NL"/>
          </a:p>
          <a:p>
            <a:pPr marL="285750" indent="-285750">
              <a:spcAft>
                <a:spcPts val="600"/>
              </a:spcAft>
            </a:pPr>
            <a:endParaRPr lang="nl-NL">
              <a:latin typeface="Arial"/>
              <a:cs typeface="Arial"/>
            </a:endParaRPr>
          </a:p>
          <a:p>
            <a:pPr marL="285750" indent="-285750">
              <a:spcAft>
                <a:spcPts val="600"/>
              </a:spcAft>
            </a:pPr>
            <a:endParaRPr lang="nl-NL"/>
          </a:p>
          <a:p>
            <a:pPr marL="285750" indent="-285750">
              <a:spcAft>
                <a:spcPts val="600"/>
              </a:spcAft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9264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4EF8D6-9465-45CE-A7C7-FB43A38468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/>
              <a:t>Programma werkatelier integratie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0A36964-98F4-45DF-A127-ADA6DE16FE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nl-NL"/>
              <a:t>9.30u: Intro en welkom (Sjoerd)</a:t>
            </a:r>
          </a:p>
          <a:p>
            <a:pPr marL="0" indent="0">
              <a:buNone/>
            </a:pPr>
            <a:endParaRPr lang="nl-NL"/>
          </a:p>
          <a:p>
            <a:pPr marL="0" indent="0">
              <a:buNone/>
            </a:pPr>
            <a:r>
              <a:rPr lang="nl-NL"/>
              <a:t>9.35u: Presentatie conclusies werkatelier en integrale varianten (Arjen)</a:t>
            </a:r>
          </a:p>
          <a:p>
            <a:pPr marL="0" indent="0">
              <a:buNone/>
            </a:pPr>
            <a:endParaRPr lang="nl-NL"/>
          </a:p>
          <a:p>
            <a:pPr marL="0" indent="0">
              <a:buNone/>
            </a:pPr>
            <a:r>
              <a:rPr lang="nl-NL"/>
              <a:t>9.50u: Discussie deel 1</a:t>
            </a:r>
          </a:p>
          <a:p>
            <a:pPr marL="0" indent="0">
              <a:buNone/>
            </a:pPr>
            <a:r>
              <a:rPr lang="nl-NL"/>
              <a:t>	- Algemene verhaallijn</a:t>
            </a:r>
          </a:p>
          <a:p>
            <a:pPr marL="0" indent="0">
              <a:buNone/>
            </a:pPr>
            <a:r>
              <a:rPr lang="nl-NL"/>
              <a:t>	- Varianten Weerdverlaging (+ opening)</a:t>
            </a:r>
          </a:p>
          <a:p>
            <a:pPr marL="0" indent="0">
              <a:buNone/>
            </a:pPr>
            <a:r>
              <a:rPr lang="nl-NL"/>
              <a:t>	- Varianten Weg</a:t>
            </a:r>
          </a:p>
          <a:p>
            <a:pPr marL="0" indent="0">
              <a:buNone/>
            </a:pPr>
            <a:r>
              <a:rPr lang="nl-NL"/>
              <a:t>	- Besluit Duits Lijntje</a:t>
            </a:r>
          </a:p>
          <a:p>
            <a:pPr marL="0" indent="0">
              <a:buNone/>
            </a:pPr>
            <a:endParaRPr lang="nl-NL"/>
          </a:p>
          <a:p>
            <a:pPr marL="0" indent="0">
              <a:buNone/>
            </a:pPr>
            <a:r>
              <a:rPr lang="nl-NL"/>
              <a:t>11.20u: Koffiepauze</a:t>
            </a:r>
          </a:p>
          <a:p>
            <a:pPr marL="0" indent="0">
              <a:buNone/>
            </a:pPr>
            <a:endParaRPr lang="nl-NL"/>
          </a:p>
          <a:p>
            <a:pPr marL="0" indent="0">
              <a:buNone/>
            </a:pPr>
            <a:r>
              <a:rPr lang="nl-NL"/>
              <a:t>11.30u: Presentatie voorstel </a:t>
            </a:r>
            <a:r>
              <a:rPr lang="nl-NL" err="1"/>
              <a:t>meekoppelkansen</a:t>
            </a:r>
            <a:endParaRPr lang="nl-NL"/>
          </a:p>
          <a:p>
            <a:pPr marL="0" indent="0">
              <a:buNone/>
            </a:pPr>
            <a:r>
              <a:rPr lang="nl-NL"/>
              <a:t>	- Wat is er vorige week besproken?</a:t>
            </a:r>
          </a:p>
          <a:p>
            <a:pPr marL="0" indent="0">
              <a:buNone/>
            </a:pPr>
            <a:r>
              <a:rPr lang="nl-NL"/>
              <a:t>	- Wat is een mogelijke indeling?</a:t>
            </a:r>
          </a:p>
          <a:p>
            <a:pPr marL="0" indent="0">
              <a:buNone/>
            </a:pPr>
            <a:r>
              <a:rPr lang="nl-NL"/>
              <a:t>	- Welke </a:t>
            </a:r>
            <a:r>
              <a:rPr lang="nl-NL" err="1"/>
              <a:t>mkk</a:t>
            </a:r>
            <a:r>
              <a:rPr lang="nl-NL"/>
              <a:t> bij welke variant?</a:t>
            </a:r>
          </a:p>
          <a:p>
            <a:pPr marL="0" indent="0">
              <a:buNone/>
            </a:pPr>
            <a:endParaRPr lang="nl-NL"/>
          </a:p>
          <a:p>
            <a:pPr marL="0" indent="0">
              <a:buNone/>
            </a:pPr>
            <a:r>
              <a:rPr lang="nl-NL"/>
              <a:t>11.40u: Discussie deel 2</a:t>
            </a:r>
          </a:p>
          <a:p>
            <a:pPr marL="0" indent="0">
              <a:buNone/>
            </a:pPr>
            <a:endParaRPr lang="nl-NL"/>
          </a:p>
          <a:p>
            <a:pPr marL="0" indent="0">
              <a:buNone/>
            </a:pPr>
            <a:r>
              <a:rPr lang="nl-NL"/>
              <a:t>12.30u: Einde</a:t>
            </a:r>
          </a:p>
        </p:txBody>
      </p:sp>
    </p:spTree>
    <p:extLst>
      <p:ext uri="{BB962C8B-B14F-4D97-AF65-F5344CB8AC3E}">
        <p14:creationId xmlns:p14="http://schemas.microsoft.com/office/powerpoint/2010/main" val="15379876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6872D985-C288-4551-9942-402AD91705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3376066" cy="994172"/>
          </a:xfrm>
        </p:spPr>
        <p:txBody>
          <a:bodyPr>
            <a:normAutofit/>
          </a:bodyPr>
          <a:lstStyle/>
          <a:p>
            <a:r>
              <a:rPr lang="nl-NL" sz="2000">
                <a:latin typeface="Arial"/>
                <a:cs typeface="Arial"/>
              </a:rPr>
              <a:t>VKA basis – Weerdverlaging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5CAB604-A295-409A-BC1D-E3AA9979DF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337" y="1268016"/>
            <a:ext cx="4078220" cy="3263504"/>
          </a:xfrm>
        </p:spPr>
        <p:txBody>
          <a:bodyPr>
            <a:normAutofit/>
          </a:bodyPr>
          <a:lstStyle/>
          <a:p>
            <a:pPr marL="269875" indent="-269875">
              <a:buClr>
                <a:srgbClr val="0070C0"/>
              </a:buClr>
            </a:pPr>
            <a:r>
              <a:rPr lang="nl-NL">
                <a:ea typeface="+mn-ea"/>
              </a:rPr>
              <a:t>Platte’ </a:t>
            </a:r>
            <a:r>
              <a:rPr lang="nl-NL" err="1">
                <a:ea typeface="+mn-ea"/>
              </a:rPr>
              <a:t>weerdinrichting</a:t>
            </a:r>
            <a:r>
              <a:rPr lang="nl-NL">
                <a:ea typeface="+mn-ea"/>
              </a:rPr>
              <a:t> op 8,5m NAP, geulen 7,5m NAP (diepe delen op 6,5m NAP)</a:t>
            </a:r>
            <a:endParaRPr lang="en-US">
              <a:ea typeface="+mn-ea"/>
            </a:endParaRPr>
          </a:p>
          <a:p>
            <a:pPr marL="269875" indent="-269875">
              <a:buClr>
                <a:srgbClr val="0070C0"/>
              </a:buClr>
            </a:pPr>
            <a:r>
              <a:rPr lang="nl-NL">
                <a:latin typeface="Arial"/>
                <a:ea typeface="+mn-ea"/>
                <a:cs typeface="Arial"/>
              </a:rPr>
              <a:t>Cultuurhistorische relicten (kazematten) </a:t>
            </a:r>
            <a:endParaRPr lang="en-US">
              <a:latin typeface="Arial"/>
              <a:ea typeface="+mn-ea"/>
              <a:cs typeface="Arial"/>
            </a:endParaRPr>
          </a:p>
          <a:p>
            <a:pPr marL="0" indent="0">
              <a:buClr>
                <a:srgbClr val="0070C0"/>
              </a:buClr>
              <a:buNone/>
            </a:pPr>
            <a:r>
              <a:rPr lang="nl-NL">
                <a:latin typeface="Arial"/>
                <a:ea typeface="+mn-ea"/>
                <a:cs typeface="Arial"/>
              </a:rPr>
              <a:t>      </a:t>
            </a:r>
            <a:r>
              <a:rPr lang="nl-NL" err="1">
                <a:latin typeface="Arial"/>
                <a:ea typeface="+mn-ea"/>
                <a:cs typeface="Arial"/>
              </a:rPr>
              <a:t>instandhouden</a:t>
            </a:r>
            <a:r>
              <a:rPr lang="nl-NL">
                <a:latin typeface="Arial"/>
                <a:ea typeface="+mn-ea"/>
                <a:cs typeface="Arial"/>
              </a:rPr>
              <a:t> als geïsoleerde terpjes</a:t>
            </a:r>
            <a:endParaRPr lang="en-US">
              <a:latin typeface="Arial"/>
              <a:ea typeface="+mn-ea"/>
              <a:cs typeface="Arial"/>
            </a:endParaRPr>
          </a:p>
          <a:p>
            <a:pPr marL="269875" indent="-269875">
              <a:buClr>
                <a:srgbClr val="0070C0"/>
              </a:buClr>
            </a:pPr>
            <a:r>
              <a:rPr lang="nl-NL">
                <a:latin typeface="Arial"/>
                <a:ea typeface="+mn-ea"/>
                <a:cs typeface="Arial"/>
              </a:rPr>
              <a:t>Smal brughoofd (minimummaat i.r.t. </a:t>
            </a:r>
            <a:endParaRPr lang="en-US">
              <a:latin typeface="Arial"/>
              <a:ea typeface="+mn-ea"/>
              <a:cs typeface="Arial"/>
            </a:endParaRPr>
          </a:p>
          <a:p>
            <a:pPr marL="0" indent="0">
              <a:buClr>
                <a:srgbClr val="0070C0"/>
              </a:buClr>
              <a:buNone/>
            </a:pPr>
            <a:r>
              <a:rPr lang="nl-NL">
                <a:latin typeface="Arial"/>
                <a:ea typeface="+mn-ea"/>
                <a:cs typeface="Arial"/>
              </a:rPr>
              <a:t>      hoogspanningsmast) met opening van 250m</a:t>
            </a:r>
            <a:endParaRPr lang="en-US">
              <a:latin typeface="Arial"/>
              <a:ea typeface="+mn-ea"/>
              <a:cs typeface="Arial"/>
            </a:endParaRPr>
          </a:p>
          <a:p>
            <a:pPr marL="269875" indent="-269875">
              <a:buClr>
                <a:srgbClr val="0070C0"/>
              </a:buClr>
            </a:pPr>
            <a:r>
              <a:rPr lang="nl-NL">
                <a:ea typeface="+mn-ea"/>
              </a:rPr>
              <a:t>Aanpassing voor rivierkunde t.o.v. VKA: rug tussen Maas en weerd plaatselijk laten liggen i.v.m. dwarsstroming</a:t>
            </a:r>
            <a:endParaRPr lang="en-US">
              <a:ea typeface="+mn-ea"/>
            </a:endParaRPr>
          </a:p>
          <a:p>
            <a:pPr marL="269875" indent="-269875">
              <a:buClr>
                <a:srgbClr val="0070C0"/>
              </a:buClr>
            </a:pPr>
            <a:endParaRPr lang="nl-NL">
              <a:ea typeface="+mn-ea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E44CC474-B2AC-40B5-A151-85951F1FD3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1280" y="-1845"/>
            <a:ext cx="2357088" cy="5156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6493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50421BCF-0CCE-4422-ADC7-9A66DC8BFE4B}"/>
              </a:ext>
            </a:extLst>
          </p:cNvPr>
          <p:cNvSpPr txBox="1">
            <a:spLocks/>
          </p:cNvSpPr>
          <p:nvPr/>
        </p:nvSpPr>
        <p:spPr>
          <a:xfrm>
            <a:off x="1235251" y="1140516"/>
            <a:ext cx="2500414" cy="3807498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nl-NL" sz="2100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6872D985-C288-4551-9942-402AD91705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3648075" cy="994172"/>
          </a:xfrm>
        </p:spPr>
        <p:txBody>
          <a:bodyPr>
            <a:noAutofit/>
          </a:bodyPr>
          <a:lstStyle/>
          <a:p>
            <a:r>
              <a:rPr lang="nl-NL" sz="2000">
                <a:latin typeface="Arial"/>
                <a:cs typeface="Arial"/>
              </a:rPr>
              <a:t>VKA Plus – Weerdverlaging</a:t>
            </a:r>
            <a:endParaRPr lang="en-US"/>
          </a:p>
        </p:txBody>
      </p:sp>
      <p:sp>
        <p:nvSpPr>
          <p:cNvPr id="10" name="Tijdelijke aanduiding voor inhoud 2">
            <a:extLst>
              <a:ext uri="{FF2B5EF4-FFF2-40B4-BE49-F238E27FC236}">
                <a16:creationId xmlns:a16="http://schemas.microsoft.com/office/drawing/2014/main" id="{3DBCF8CC-FB63-41DB-BA96-96A2ECD0A54F}"/>
              </a:ext>
            </a:extLst>
          </p:cNvPr>
          <p:cNvSpPr txBox="1">
            <a:spLocks/>
          </p:cNvSpPr>
          <p:nvPr/>
        </p:nvSpPr>
        <p:spPr>
          <a:xfrm>
            <a:off x="493337" y="1268016"/>
            <a:ext cx="3872665" cy="326350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>
            <a:lvl1pPr marL="270004" marR="0" lvl="0" indent="-270004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80000"/>
              <a:buFont typeface="Wingdings" pitchFamily="2"/>
              <a:buChar char="n"/>
              <a:tabLst/>
              <a:defRPr lang="nl-NL" sz="1400" b="0" i="0" u="none" strike="noStrike" kern="1200" cap="none" spc="0" baseline="0">
                <a:solidFill>
                  <a:srgbClr val="00577E"/>
                </a:solidFill>
                <a:uFillTx/>
                <a:latin typeface="Arial" pitchFamily="34"/>
                <a:cs typeface="Arial" pitchFamily="34"/>
              </a:defRPr>
            </a:lvl1pPr>
            <a:lvl2pPr marL="539998" marR="0" lvl="1" indent="-270004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70000"/>
              <a:buFont typeface="Wingdings" pitchFamily="2"/>
              <a:buChar char="n"/>
              <a:tabLst/>
              <a:defRPr lang="nl-NL" sz="1400" b="0" i="0" u="none" strike="noStrike" kern="1200" cap="none" spc="0" baseline="0">
                <a:solidFill>
                  <a:srgbClr val="00577E"/>
                </a:solidFill>
                <a:uFillTx/>
                <a:latin typeface="Arial" pitchFamily="34"/>
                <a:cs typeface="Arial" pitchFamily="34"/>
              </a:defRPr>
            </a:lvl2pPr>
            <a:lvl3pPr marL="810002" marR="0" lvl="2" indent="-270004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70000"/>
              <a:buFont typeface="Wingdings" pitchFamily="2"/>
              <a:buChar char=""/>
              <a:tabLst/>
              <a:defRPr lang="nl-NL" sz="1400" b="0" i="0" u="none" strike="noStrike" kern="1200" cap="none" spc="0" baseline="0">
                <a:solidFill>
                  <a:srgbClr val="00577E"/>
                </a:solidFill>
                <a:uFillTx/>
                <a:latin typeface="Arial" pitchFamily="34"/>
                <a:cs typeface="Arial" pitchFamily="34"/>
              </a:defRPr>
            </a:lvl3pPr>
            <a:lvl4pPr marL="1079997" marR="0" lvl="3" indent="-270004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70000"/>
              <a:buFont typeface="Wingdings" pitchFamily="2"/>
              <a:buChar char=""/>
              <a:tabLst/>
              <a:defRPr lang="nl-NL" sz="1400" b="0" i="0" u="none" strike="noStrike" kern="1200" cap="none" spc="0" baseline="0">
                <a:solidFill>
                  <a:srgbClr val="00577E"/>
                </a:solidFill>
                <a:uFillTx/>
                <a:latin typeface="Arial" pitchFamily="34"/>
                <a:cs typeface="Arial" pitchFamily="34"/>
              </a:defRPr>
            </a:lvl4pPr>
            <a:lvl5pPr marL="1350001" marR="0" lvl="4" indent="-270004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70000"/>
              <a:buFont typeface="Wingdings" pitchFamily="2"/>
              <a:buChar char=""/>
              <a:tabLst/>
              <a:defRPr lang="nl-NL" sz="1400" b="0" i="0" u="none" strike="noStrike" kern="1200" cap="none" spc="0" baseline="0">
                <a:solidFill>
                  <a:srgbClr val="00577E"/>
                </a:solidFill>
                <a:uFillTx/>
                <a:latin typeface="Arial" pitchFamily="34"/>
                <a:cs typeface="Arial" pitchFamily="34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indent="-269875">
              <a:buClr>
                <a:srgbClr val="0070C0"/>
              </a:buClr>
            </a:pPr>
            <a:r>
              <a:rPr lang="nl-NL"/>
              <a:t>Verbeterde ecologische inrichting: sturen op specifieke </a:t>
            </a:r>
            <a:r>
              <a:rPr lang="nl-NL" err="1"/>
              <a:t>limnofiele</a:t>
            </a:r>
            <a:r>
              <a:rPr lang="nl-NL"/>
              <a:t> doelsoorten. </a:t>
            </a:r>
            <a:endParaRPr lang="en-US"/>
          </a:p>
          <a:p>
            <a:pPr marL="269875" indent="-269875">
              <a:buClr>
                <a:srgbClr val="0070C0"/>
              </a:buClr>
            </a:pPr>
            <a:r>
              <a:rPr lang="nl-NL"/>
              <a:t>Nieuwe kwaliteiten ‘stroomdal-landschap’ benadrukken met grotere aaneengesloten hogere en lagere delen.</a:t>
            </a:r>
            <a:endParaRPr lang="en-US"/>
          </a:p>
          <a:p>
            <a:pPr marL="269875" indent="-269875">
              <a:buClr>
                <a:srgbClr val="0070C0"/>
              </a:buClr>
            </a:pPr>
            <a:r>
              <a:rPr lang="nl-NL"/>
              <a:t>Op hogere delen inpassing van kazematten.</a:t>
            </a:r>
            <a:endParaRPr lang="en-US"/>
          </a:p>
          <a:p>
            <a:pPr marL="269875" indent="-269875">
              <a:buClr>
                <a:srgbClr val="0070C0"/>
              </a:buClr>
            </a:pPr>
            <a:r>
              <a:rPr lang="nl-NL"/>
              <a:t>Breder landhoofd (ca. 60m) met opening van 250m of meer (richting westen).</a:t>
            </a:r>
            <a:endParaRPr lang="en-US"/>
          </a:p>
          <a:p>
            <a:pPr marL="0" indent="0">
              <a:buFont typeface="Wingdings" pitchFamily="2"/>
              <a:buNone/>
            </a:pPr>
            <a:endParaRPr lang="en-US"/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5556E39B-0927-43A3-B7CA-FB1B5CB2AA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1280" y="-1845"/>
            <a:ext cx="2357088" cy="5156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4430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6872D985-C288-4551-9942-402AD91705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3376066" cy="994172"/>
          </a:xfrm>
        </p:spPr>
        <p:txBody>
          <a:bodyPr>
            <a:normAutofit/>
          </a:bodyPr>
          <a:lstStyle/>
          <a:p>
            <a:r>
              <a:rPr lang="nl-NL" sz="2000">
                <a:latin typeface="Arial"/>
                <a:cs typeface="Arial"/>
              </a:rPr>
              <a:t>VKA basis – Weg en brug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5CAB604-A295-409A-BC1D-E3AA9979DF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337" y="1268016"/>
            <a:ext cx="3244015" cy="32635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>
                <a:latin typeface="Arial"/>
                <a:cs typeface="Arial"/>
              </a:rPr>
              <a:t>Weg op 13,1m NAP</a:t>
            </a:r>
            <a:endParaRPr lang="en-US"/>
          </a:p>
          <a:p>
            <a:pPr marL="0" indent="0">
              <a:buNone/>
            </a:pPr>
            <a:endParaRPr lang="nl-NL"/>
          </a:p>
          <a:p>
            <a:pPr marL="0" indent="0">
              <a:buNone/>
            </a:pPr>
            <a:r>
              <a:rPr lang="nl-NL" b="1">
                <a:latin typeface="Arial"/>
                <a:cs typeface="Arial"/>
              </a:rPr>
              <a:t>Pro's</a:t>
            </a:r>
            <a:endParaRPr lang="nl-NL"/>
          </a:p>
          <a:p>
            <a:pPr marL="0" indent="0">
              <a:buNone/>
            </a:pPr>
            <a:r>
              <a:rPr lang="nl-NL">
                <a:latin typeface="Arial"/>
                <a:cs typeface="Arial"/>
              </a:rPr>
              <a:t>- Minder grond nodig</a:t>
            </a:r>
            <a:endParaRPr lang="nl-NL"/>
          </a:p>
          <a:p>
            <a:pPr marL="0" indent="0">
              <a:buNone/>
            </a:pPr>
            <a:r>
              <a:rPr lang="nl-NL">
                <a:latin typeface="Arial"/>
                <a:cs typeface="Arial"/>
              </a:rPr>
              <a:t>- Minder geluidsoverlast</a:t>
            </a:r>
          </a:p>
          <a:p>
            <a:pPr marL="0" indent="0">
              <a:buNone/>
            </a:pPr>
            <a:r>
              <a:rPr lang="nl-NL">
                <a:latin typeface="Arial"/>
                <a:cs typeface="Arial"/>
              </a:rPr>
              <a:t>- N264 minder prominent in landschap t.o.v. Duits lijntje</a:t>
            </a:r>
          </a:p>
          <a:p>
            <a:pPr marL="0" indent="0">
              <a:buNone/>
            </a:pPr>
            <a:endParaRPr lang="nl-NL">
              <a:latin typeface="Arial"/>
              <a:cs typeface="Arial"/>
            </a:endParaRPr>
          </a:p>
          <a:p>
            <a:pPr marL="0" indent="0">
              <a:buNone/>
            </a:pPr>
            <a:r>
              <a:rPr lang="nl-NL" b="1">
                <a:latin typeface="Arial"/>
                <a:cs typeface="Arial"/>
              </a:rPr>
              <a:t>Cons</a:t>
            </a:r>
          </a:p>
          <a:p>
            <a:pPr marL="0" indent="0">
              <a:buNone/>
            </a:pPr>
            <a:r>
              <a:rPr lang="nl-NL">
                <a:latin typeface="Arial"/>
                <a:cs typeface="Arial"/>
              </a:rPr>
              <a:t>- Overstroombaar bij extreem hoge afvoeren</a:t>
            </a:r>
            <a:endParaRPr lang="nl-NL"/>
          </a:p>
          <a:p>
            <a:pPr marL="0" indent="0">
              <a:buNone/>
            </a:pPr>
            <a:r>
              <a:rPr lang="nl-NL">
                <a:latin typeface="Arial"/>
                <a:cs typeface="Arial"/>
              </a:rPr>
              <a:t>- Steilere hellingen</a:t>
            </a:r>
            <a:endParaRPr lang="nl-NL"/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6B0184D9-6765-47AD-BFA3-01EBAA2C32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2048" y="2767639"/>
            <a:ext cx="5193729" cy="1837070"/>
          </a:xfrm>
          <a:prstGeom prst="rect">
            <a:avLst/>
          </a:prstGeom>
        </p:spPr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id="{51319C23-4EF9-455E-A30C-490F262EEF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3318" y="940861"/>
            <a:ext cx="4606707" cy="1632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5267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50421BCF-0CCE-4422-ADC7-9A66DC8BFE4B}"/>
              </a:ext>
            </a:extLst>
          </p:cNvPr>
          <p:cNvSpPr txBox="1">
            <a:spLocks/>
          </p:cNvSpPr>
          <p:nvPr/>
        </p:nvSpPr>
        <p:spPr>
          <a:xfrm>
            <a:off x="1235251" y="1140516"/>
            <a:ext cx="2500414" cy="3807498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nl-NL" sz="2100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6872D985-C288-4551-9942-402AD91705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3648075" cy="994172"/>
          </a:xfrm>
        </p:spPr>
        <p:txBody>
          <a:bodyPr>
            <a:noAutofit/>
          </a:bodyPr>
          <a:lstStyle/>
          <a:p>
            <a:r>
              <a:rPr lang="nl-NL" sz="2000">
                <a:latin typeface="Arial"/>
                <a:cs typeface="Arial"/>
              </a:rPr>
              <a:t>VKA Plus – Weg en Brug</a:t>
            </a:r>
            <a:endParaRPr lang="en-US"/>
          </a:p>
        </p:txBody>
      </p:sp>
      <p:pic>
        <p:nvPicPr>
          <p:cNvPr id="3" name="Picture 8">
            <a:extLst>
              <a:ext uri="{FF2B5EF4-FFF2-40B4-BE49-F238E27FC236}">
                <a16:creationId xmlns:a16="http://schemas.microsoft.com/office/drawing/2014/main" id="{E270DF16-1985-4626-BB1D-657AF0FF46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3826" y="2767823"/>
            <a:ext cx="5210173" cy="1836701"/>
          </a:xfrm>
          <a:prstGeom prst="rect">
            <a:avLst/>
          </a:prstGeom>
        </p:spPr>
      </p:pic>
      <p:sp>
        <p:nvSpPr>
          <p:cNvPr id="14" name="Tijdelijke aanduiding voor inhoud 2">
            <a:extLst>
              <a:ext uri="{FF2B5EF4-FFF2-40B4-BE49-F238E27FC236}">
                <a16:creationId xmlns:a16="http://schemas.microsoft.com/office/drawing/2014/main" id="{B9F2FB9A-A33B-4228-BF6F-0A398FAD7B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337" y="1268016"/>
            <a:ext cx="3244015" cy="32635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>
                <a:latin typeface="Arial"/>
                <a:cs typeface="Arial"/>
              </a:rPr>
              <a:t>Weg op 14,5m NAP</a:t>
            </a:r>
            <a:endParaRPr lang="en-US"/>
          </a:p>
          <a:p>
            <a:pPr marL="0" indent="0">
              <a:buNone/>
            </a:pPr>
            <a:endParaRPr lang="nl-NL"/>
          </a:p>
          <a:p>
            <a:pPr marL="0" indent="0">
              <a:buNone/>
            </a:pPr>
            <a:r>
              <a:rPr lang="nl-NL" b="1">
                <a:latin typeface="Arial"/>
                <a:cs typeface="Arial"/>
              </a:rPr>
              <a:t>Pro's</a:t>
            </a:r>
            <a:endParaRPr lang="nl-NL"/>
          </a:p>
          <a:p>
            <a:pPr marL="0" indent="0">
              <a:buNone/>
            </a:pPr>
            <a:r>
              <a:rPr lang="nl-NL">
                <a:latin typeface="Arial"/>
                <a:cs typeface="Arial"/>
              </a:rPr>
              <a:t>- Niet </a:t>
            </a:r>
            <a:r>
              <a:rPr lang="nl-NL" err="1">
                <a:latin typeface="Arial"/>
                <a:cs typeface="Arial"/>
              </a:rPr>
              <a:t>overstroombaar</a:t>
            </a:r>
            <a:r>
              <a:rPr lang="nl-NL">
                <a:latin typeface="Arial"/>
                <a:cs typeface="Arial"/>
              </a:rPr>
              <a:t> bij extreem hoge afvoeren</a:t>
            </a:r>
          </a:p>
          <a:p>
            <a:pPr marL="0" indent="0">
              <a:buNone/>
            </a:pPr>
            <a:r>
              <a:rPr lang="nl-NL">
                <a:latin typeface="Arial"/>
                <a:cs typeface="Arial"/>
              </a:rPr>
              <a:t>- Flauwere hellingen</a:t>
            </a:r>
            <a:endParaRPr lang="nl-NL"/>
          </a:p>
          <a:p>
            <a:pPr marL="0" indent="0">
              <a:buNone/>
            </a:pPr>
            <a:endParaRPr lang="nl-NL">
              <a:latin typeface="Arial"/>
              <a:cs typeface="Arial"/>
            </a:endParaRPr>
          </a:p>
          <a:p>
            <a:pPr marL="0" indent="0">
              <a:buNone/>
            </a:pPr>
            <a:r>
              <a:rPr lang="nl-NL" b="1" err="1">
                <a:latin typeface="Arial"/>
                <a:cs typeface="Arial"/>
              </a:rPr>
              <a:t>Cons</a:t>
            </a:r>
            <a:endParaRPr lang="nl-NL" b="1">
              <a:latin typeface="Arial"/>
              <a:cs typeface="Arial"/>
            </a:endParaRPr>
          </a:p>
          <a:p>
            <a:pPr marL="0" indent="0">
              <a:buNone/>
            </a:pPr>
            <a:endParaRPr lang="nl-NL"/>
          </a:p>
          <a:p>
            <a:pPr marL="0" indent="0">
              <a:buNone/>
            </a:pPr>
            <a:r>
              <a:rPr lang="nl-NL">
                <a:latin typeface="Arial"/>
                <a:cs typeface="Arial"/>
              </a:rPr>
              <a:t>- Meer grond nodig</a:t>
            </a:r>
          </a:p>
          <a:p>
            <a:pPr marL="0" indent="0">
              <a:buNone/>
            </a:pPr>
            <a:r>
              <a:rPr lang="nl-NL">
                <a:latin typeface="Arial"/>
                <a:cs typeface="Arial"/>
              </a:rPr>
              <a:t>- Kans op toename geluidsoverlast</a:t>
            </a:r>
          </a:p>
          <a:p>
            <a:pPr marL="0" indent="0">
              <a:buNone/>
            </a:pPr>
            <a:r>
              <a:rPr lang="nl-NL">
                <a:latin typeface="Arial"/>
                <a:cs typeface="Arial"/>
              </a:rPr>
              <a:t>- N264 prominenter in landschap t.o.v. Duits lijntje</a:t>
            </a: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5A217F82-1EC8-4AB7-8301-C9F51A2D84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3318" y="940861"/>
            <a:ext cx="4606707" cy="1632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0905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50421BCF-0CCE-4422-ADC7-9A66DC8BFE4B}"/>
              </a:ext>
            </a:extLst>
          </p:cNvPr>
          <p:cNvSpPr txBox="1">
            <a:spLocks/>
          </p:cNvSpPr>
          <p:nvPr/>
        </p:nvSpPr>
        <p:spPr>
          <a:xfrm>
            <a:off x="1235251" y="1140516"/>
            <a:ext cx="2500414" cy="3807498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nl-NL" sz="2100"/>
          </a:p>
        </p:txBody>
      </p:sp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7FEA729D-24BC-4A41-9C70-B0D6CEFF4F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3812" y="1144191"/>
            <a:ext cx="4758490" cy="3263504"/>
          </a:xfrm>
        </p:spPr>
        <p:txBody>
          <a:bodyPr>
            <a:normAutofit/>
          </a:bodyPr>
          <a:lstStyle/>
          <a:p>
            <a:pPr marL="0" indent="0">
              <a:buClr>
                <a:srgbClr val="0070C0"/>
              </a:buClr>
              <a:buNone/>
            </a:pPr>
            <a:r>
              <a:rPr lang="nl-NL">
                <a:latin typeface="Arial"/>
                <a:cs typeface="Arial"/>
              </a:rPr>
              <a:t>Niet afgraven. Focus op zichtbaarheid met minimale aantasting bomen/natuurwaarden in het gebied.</a:t>
            </a:r>
            <a:endParaRPr lang="nl-NL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6872D985-C288-4551-9942-402AD91705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3648075" cy="994172"/>
          </a:xfrm>
        </p:spPr>
        <p:txBody>
          <a:bodyPr>
            <a:noAutofit/>
          </a:bodyPr>
          <a:lstStyle/>
          <a:p>
            <a:r>
              <a:rPr lang="nl-NL" sz="2000">
                <a:latin typeface="Arial"/>
                <a:cs typeface="Arial"/>
              </a:rPr>
              <a:t>Voorstel Duits Lijntje</a:t>
            </a:r>
            <a:endParaRPr lang="nl-NL" sz="2000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D0A14BC8-4630-4777-A1E0-D668F08A9E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9499084"/>
              </p:ext>
            </p:extLst>
          </p:nvPr>
        </p:nvGraphicFramePr>
        <p:xfrm>
          <a:off x="557212" y="1674495"/>
          <a:ext cx="4924424" cy="3383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5141">
                  <a:extLst>
                    <a:ext uri="{9D8B030D-6E8A-4147-A177-3AD203B41FA5}">
                      <a16:colId xmlns:a16="http://schemas.microsoft.com/office/drawing/2014/main" val="3337918180"/>
                    </a:ext>
                  </a:extLst>
                </a:gridCol>
                <a:gridCol w="2389283">
                  <a:extLst>
                    <a:ext uri="{9D8B030D-6E8A-4147-A177-3AD203B41FA5}">
                      <a16:colId xmlns:a16="http://schemas.microsoft.com/office/drawing/2014/main" val="951066580"/>
                    </a:ext>
                  </a:extLst>
                </a:gridCol>
              </a:tblGrid>
              <a:tr h="200025">
                <a:tc>
                  <a:txBody>
                    <a:bodyPr/>
                    <a:lstStyle/>
                    <a:p>
                      <a:pPr fontAlgn="base"/>
                      <a:r>
                        <a:rPr lang="nl-NL" sz="1200">
                          <a:effectLst/>
                        </a:rPr>
                        <a:t>Argumenten VOOR​ afgraven</a:t>
                      </a:r>
                      <a:endParaRPr lang="nl-NL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nl-NL" sz="1200">
                          <a:effectLst/>
                        </a:rPr>
                        <a:t>Argumenten TEGEN​ afgraven</a:t>
                      </a:r>
                      <a:endParaRPr lang="nl-NL"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58875969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fontAlgn="base"/>
                      <a:r>
                        <a:rPr lang="nl-NL" sz="1200">
                          <a:effectLst/>
                        </a:rPr>
                        <a:t>1 heldere oversteek over het </a:t>
                      </a:r>
                      <a:r>
                        <a:rPr lang="nl-NL" sz="1200" err="1">
                          <a:effectLst/>
                        </a:rPr>
                        <a:t>Maasdal</a:t>
                      </a:r>
                      <a:r>
                        <a:rPr lang="nl-NL" sz="1200">
                          <a:effectLst/>
                        </a:rPr>
                        <a:t> met N264*​</a:t>
                      </a:r>
                      <a:endParaRPr lang="nl-NL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nl-NL" sz="1200">
                          <a:effectLst/>
                        </a:rPr>
                        <a:t>Aantasting leefgebied dassen, marters*​</a:t>
                      </a:r>
                      <a:endParaRPr lang="nl-NL"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74351713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fontAlgn="base"/>
                      <a:r>
                        <a:rPr lang="nl-NL" sz="1200">
                          <a:effectLst/>
                        </a:rPr>
                        <a:t>Hydraulisch obstakel weg uit </a:t>
                      </a:r>
                      <a:r>
                        <a:rPr lang="nl-NL" sz="1200" err="1">
                          <a:effectLst/>
                        </a:rPr>
                        <a:t>Maasdal</a:t>
                      </a:r>
                      <a:r>
                        <a:rPr lang="nl-NL" sz="1200">
                          <a:effectLst/>
                        </a:rPr>
                        <a:t>, kolken wordt tegengegaan.*​</a:t>
                      </a:r>
                      <a:endParaRPr lang="nl-NL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nl-NL" sz="1200">
                          <a:effectLst/>
                        </a:rPr>
                        <a:t>Cultuurhistorisch element verdwijnt, doorgaande lijn DL onderbroken*​</a:t>
                      </a:r>
                      <a:endParaRPr lang="nl-NL"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45297799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fontAlgn="base"/>
                      <a:r>
                        <a:rPr lang="nl-NL" sz="1200">
                          <a:effectLst/>
                        </a:rPr>
                        <a:t>Kans om nu ontoegankelijk Duits lijntje op nieuwe manier </a:t>
                      </a:r>
                      <a:r>
                        <a:rPr lang="nl-NL" sz="1200" err="1">
                          <a:effectLst/>
                        </a:rPr>
                        <a:t>beleefbaar</a:t>
                      </a:r>
                      <a:r>
                        <a:rPr lang="nl-NL" sz="1200">
                          <a:effectLst/>
                        </a:rPr>
                        <a:t> te maken*​</a:t>
                      </a:r>
                      <a:endParaRPr lang="nl-NL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nl-NL" sz="1200">
                          <a:effectLst/>
                        </a:rPr>
                        <a:t>Bomenkap​</a:t>
                      </a:r>
                      <a:endParaRPr lang="nl-NL"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19584645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fontAlgn="auto"/>
                      <a:r>
                        <a:rPr lang="nl-NL" sz="1200">
                          <a:effectLst/>
                        </a:rPr>
                        <a:t>​</a:t>
                      </a:r>
                      <a:endParaRPr lang="nl-NL" sz="12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nl-NL" sz="1200">
                          <a:effectLst/>
                        </a:rPr>
                        <a:t>Geluidswal voor woningen verdwijnt​</a:t>
                      </a:r>
                      <a:endParaRPr lang="nl-NL"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8215152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fontAlgn="auto"/>
                      <a:r>
                        <a:rPr lang="nl-NL" sz="1200">
                          <a:effectLst/>
                        </a:rPr>
                        <a:t>​</a:t>
                      </a:r>
                      <a:endParaRPr lang="nl-NL" sz="12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nl-NL" sz="1200">
                          <a:effectLst/>
                        </a:rPr>
                        <a:t>Kosten​</a:t>
                      </a:r>
                      <a:endParaRPr lang="nl-NL"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38412317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fontAlgn="auto"/>
                      <a:r>
                        <a:rPr lang="nl-NL" sz="1200">
                          <a:effectLst/>
                        </a:rPr>
                        <a:t>​</a:t>
                      </a:r>
                      <a:endParaRPr lang="nl-NL" sz="12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nl-NL" sz="1200">
                          <a:effectLst/>
                        </a:rPr>
                        <a:t>Geheel afgraven lukt sowieso al niet vanwege eigendomsgrenzen en aansluiting op huidige brug​</a:t>
                      </a:r>
                      <a:endParaRPr lang="nl-NL"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56196602"/>
                  </a:ext>
                </a:extLst>
              </a:tr>
            </a:tbl>
          </a:graphicData>
        </a:graphic>
      </p:graphicFrame>
      <p:pic>
        <p:nvPicPr>
          <p:cNvPr id="2" name="Picture 2">
            <a:extLst>
              <a:ext uri="{FF2B5EF4-FFF2-40B4-BE49-F238E27FC236}">
                <a16:creationId xmlns:a16="http://schemas.microsoft.com/office/drawing/2014/main" id="{572B554F-5038-4183-BC2C-84645501C2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676900" y="2019300"/>
            <a:ext cx="2895600" cy="217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3890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50421BCF-0CCE-4422-ADC7-9A66DC8BFE4B}"/>
              </a:ext>
            </a:extLst>
          </p:cNvPr>
          <p:cNvSpPr txBox="1">
            <a:spLocks/>
          </p:cNvSpPr>
          <p:nvPr/>
        </p:nvSpPr>
        <p:spPr>
          <a:xfrm>
            <a:off x="1235251" y="1140516"/>
            <a:ext cx="2500414" cy="3807498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nl-NL" sz="2100"/>
          </a:p>
        </p:txBody>
      </p:sp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7FEA729D-24BC-4A41-9C70-B0D6CEFF4F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3812" y="1144191"/>
            <a:ext cx="4758490" cy="3263504"/>
          </a:xfrm>
        </p:spPr>
        <p:txBody>
          <a:bodyPr>
            <a:normAutofit/>
          </a:bodyPr>
          <a:lstStyle/>
          <a:p>
            <a:pPr marL="0" indent="0">
              <a:buClr>
                <a:srgbClr val="0070C0"/>
              </a:buClr>
              <a:buNone/>
            </a:pPr>
            <a:r>
              <a:rPr lang="nl-NL">
                <a:latin typeface="Arial"/>
                <a:cs typeface="Arial"/>
              </a:rPr>
              <a:t>Niet afgraven. Focus op zichtbaarheid met minimale aantasting bomen/natuurwaarden in het gebied.</a:t>
            </a:r>
            <a:endParaRPr lang="nl-NL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6872D985-C288-4551-9942-402AD91705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3648075" cy="994172"/>
          </a:xfrm>
        </p:spPr>
        <p:txBody>
          <a:bodyPr>
            <a:noAutofit/>
          </a:bodyPr>
          <a:lstStyle/>
          <a:p>
            <a:r>
              <a:rPr lang="nl-NL" sz="2000">
                <a:latin typeface="Arial"/>
                <a:cs typeface="Arial"/>
              </a:rPr>
              <a:t>Voorstel Duits Lijntje</a:t>
            </a:r>
            <a:endParaRPr lang="nl-NL" sz="200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C7DC773-706F-481F-8E4C-F2F00AD4F4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315" y="1998802"/>
            <a:ext cx="2330971" cy="142009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BF1D2D0-74ED-4E56-8FA1-B339089395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4798" y="2000562"/>
            <a:ext cx="2120172" cy="142594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F418E51-FB2E-4AEB-A962-337E123AC9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5483" y="2018974"/>
            <a:ext cx="2438713" cy="142659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046040A-CC5E-4ADA-9BBA-511CA132D8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992" y="3537338"/>
            <a:ext cx="7291777" cy="300173"/>
          </a:xfrm>
          <a:prstGeom prst="rect">
            <a:avLst/>
          </a:prstGeom>
        </p:spPr>
      </p:pic>
      <p:sp>
        <p:nvSpPr>
          <p:cNvPr id="14" name="TextBox 5">
            <a:extLst>
              <a:ext uri="{FF2B5EF4-FFF2-40B4-BE49-F238E27FC236}">
                <a16:creationId xmlns:a16="http://schemas.microsoft.com/office/drawing/2014/main" id="{2C02768D-58A1-4CF1-A71A-56D52DF18A9D}"/>
              </a:ext>
            </a:extLst>
          </p:cNvPr>
          <p:cNvSpPr txBox="1"/>
          <p:nvPr/>
        </p:nvSpPr>
        <p:spPr>
          <a:xfrm>
            <a:off x="977171" y="3908998"/>
            <a:ext cx="2743200" cy="33855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600"/>
              <a:t>Letterlijke referentie</a:t>
            </a:r>
            <a:endParaRPr lang="nl-NL" sz="1600">
              <a:cs typeface="Calibri"/>
            </a:endParaRPr>
          </a:p>
        </p:txBody>
      </p:sp>
      <p:sp>
        <p:nvSpPr>
          <p:cNvPr id="15" name="TextBox 6">
            <a:extLst>
              <a:ext uri="{FF2B5EF4-FFF2-40B4-BE49-F238E27FC236}">
                <a16:creationId xmlns:a16="http://schemas.microsoft.com/office/drawing/2014/main" id="{B9C913B4-B862-407A-9CF9-8C1244A9035E}"/>
              </a:ext>
            </a:extLst>
          </p:cNvPr>
          <p:cNvSpPr txBox="1"/>
          <p:nvPr/>
        </p:nvSpPr>
        <p:spPr>
          <a:xfrm>
            <a:off x="2794729" y="3908997"/>
            <a:ext cx="2743200" cy="33855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1600"/>
              <a:t>Abstracte referentie</a:t>
            </a:r>
            <a:endParaRPr lang="nl-NL" sz="1600">
              <a:cs typeface="Calibri"/>
            </a:endParaRPr>
          </a:p>
        </p:txBody>
      </p:sp>
      <p:sp>
        <p:nvSpPr>
          <p:cNvPr id="16" name="TextBox 7">
            <a:extLst>
              <a:ext uri="{FF2B5EF4-FFF2-40B4-BE49-F238E27FC236}">
                <a16:creationId xmlns:a16="http://schemas.microsoft.com/office/drawing/2014/main" id="{EEC0191A-097A-4461-9DCC-8B2EB4F66980}"/>
              </a:ext>
            </a:extLst>
          </p:cNvPr>
          <p:cNvSpPr txBox="1"/>
          <p:nvPr/>
        </p:nvSpPr>
        <p:spPr>
          <a:xfrm>
            <a:off x="5483589" y="3782518"/>
            <a:ext cx="3249117" cy="58477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600">
                <a:cs typeface="Calibri"/>
              </a:rPr>
              <a:t>Ingreep zichtbaar maken, benadrukken huidige structuur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BC01CB9-7ADE-4869-A4F6-2E3B8523C364}"/>
              </a:ext>
            </a:extLst>
          </p:cNvPr>
          <p:cNvSpPr/>
          <p:nvPr/>
        </p:nvSpPr>
        <p:spPr>
          <a:xfrm>
            <a:off x="5353050" y="1657350"/>
            <a:ext cx="2838450" cy="289560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6">
            <a:extLst>
              <a:ext uri="{FF2B5EF4-FFF2-40B4-BE49-F238E27FC236}">
                <a16:creationId xmlns:a16="http://schemas.microsoft.com/office/drawing/2014/main" id="{05AD40D5-4077-4267-B516-91F906E20BC2}"/>
              </a:ext>
            </a:extLst>
          </p:cNvPr>
          <p:cNvSpPr txBox="1"/>
          <p:nvPr/>
        </p:nvSpPr>
        <p:spPr>
          <a:xfrm>
            <a:off x="5299804" y="1261047"/>
            <a:ext cx="2743200" cy="33855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1600" b="1">
                <a:solidFill>
                  <a:srgbClr val="FF0000"/>
                </a:solidFill>
              </a:rPr>
              <a:t>Focus</a:t>
            </a:r>
            <a:endParaRPr lang="en-US" b="1">
              <a:solidFill>
                <a:srgbClr val="000000"/>
              </a:solidFill>
              <a:cs typeface="Calibri" panose="020F0502020204030204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E1EB60C6-8489-4632-8476-FDE81FDCAF55}"/>
              </a:ext>
            </a:extLst>
          </p:cNvPr>
          <p:cNvSpPr/>
          <p:nvPr/>
        </p:nvSpPr>
        <p:spPr>
          <a:xfrm>
            <a:off x="942974" y="3905250"/>
            <a:ext cx="4295775" cy="34290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6">
            <a:extLst>
              <a:ext uri="{FF2B5EF4-FFF2-40B4-BE49-F238E27FC236}">
                <a16:creationId xmlns:a16="http://schemas.microsoft.com/office/drawing/2014/main" id="{0966405A-424C-4FCA-8258-44B371EAEA94}"/>
              </a:ext>
            </a:extLst>
          </p:cNvPr>
          <p:cNvSpPr txBox="1"/>
          <p:nvPr/>
        </p:nvSpPr>
        <p:spPr>
          <a:xfrm>
            <a:off x="1613629" y="4289997"/>
            <a:ext cx="2743200" cy="58477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1600" b="1">
                <a:solidFill>
                  <a:srgbClr val="FF0000"/>
                </a:solidFill>
                <a:cs typeface="Calibri"/>
              </a:rPr>
              <a:t>Mogelijk op locatie nieuwe openingen</a:t>
            </a:r>
          </a:p>
        </p:txBody>
      </p:sp>
    </p:spTree>
    <p:extLst>
      <p:ext uri="{BB962C8B-B14F-4D97-AF65-F5344CB8AC3E}">
        <p14:creationId xmlns:p14="http://schemas.microsoft.com/office/powerpoint/2010/main" val="9269493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9F90BD-6C21-4F46-8828-62CD5D07A7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CD41EA2-D1E6-4504-9E3F-12C7EBB2AE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614126C7-780C-4DF4-B10E-CE776031B1CA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31413A9A-6AA9-4F19-89E0-1A8EF34C48BF}"/>
              </a:ext>
            </a:extLst>
          </p:cNvPr>
          <p:cNvSpPr txBox="1">
            <a:spLocks/>
          </p:cNvSpPr>
          <p:nvPr/>
        </p:nvSpPr>
        <p:spPr>
          <a:xfrm>
            <a:off x="1143000" y="1676400"/>
            <a:ext cx="6858000" cy="1790700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3300" b="1">
                <a:solidFill>
                  <a:schemeClr val="bg1"/>
                </a:solidFill>
                <a:latin typeface="+mn-lt"/>
              </a:rPr>
              <a:t>Voorstel </a:t>
            </a:r>
            <a:r>
              <a:rPr lang="nl-NL" sz="3300" b="1" err="1">
                <a:solidFill>
                  <a:schemeClr val="bg1"/>
                </a:solidFill>
                <a:latin typeface="+mn-lt"/>
              </a:rPr>
              <a:t>meekoppelkansen</a:t>
            </a:r>
            <a:endParaRPr lang="nl-NL" sz="3300" b="1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194682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F11EDF-EF3D-4696-BF63-E7DC39E1B0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/>
              <a:t>Uiteindelijk per </a:t>
            </a:r>
            <a:r>
              <a:rPr lang="nl-NL" err="1"/>
              <a:t>meekoppelkans</a:t>
            </a:r>
            <a:r>
              <a:rPr lang="nl-NL"/>
              <a:t> afwegen: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F37BB33-7996-41EC-AF4C-D1B9AFC39E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l-NL" i="1" u="sng"/>
              <a:t>Meenemen in het project ‘Ruimte voor de Maas bij Oeffelt’:</a:t>
            </a:r>
          </a:p>
          <a:p>
            <a:pPr>
              <a:buClr>
                <a:srgbClr val="0070C0"/>
              </a:buClr>
            </a:pPr>
            <a:r>
              <a:rPr lang="nl-NL" b="1"/>
              <a:t>Inpassingsopgaven</a:t>
            </a:r>
            <a:r>
              <a:rPr lang="nl-NL"/>
              <a:t> binnen het project (intact houden, terugbrengen, herstellen, opnieuw inpassen)</a:t>
            </a:r>
          </a:p>
          <a:p>
            <a:pPr>
              <a:buClr>
                <a:srgbClr val="0070C0"/>
              </a:buClr>
            </a:pPr>
            <a:r>
              <a:rPr lang="nl-NL" b="1" err="1"/>
              <a:t>Mkk’s</a:t>
            </a:r>
            <a:r>
              <a:rPr lang="nl-NL" b="1"/>
              <a:t> met toegevoegde waarde t.o.v. de huidige situatie </a:t>
            </a:r>
            <a:r>
              <a:rPr lang="nl-NL"/>
              <a:t>en waarvoor zowel geld als trekkers zijn. </a:t>
            </a:r>
          </a:p>
          <a:p>
            <a:pPr>
              <a:buClr>
                <a:srgbClr val="0070C0"/>
              </a:buClr>
            </a:pPr>
            <a:r>
              <a:rPr lang="nl-NL" b="1"/>
              <a:t>Raakvlakken</a:t>
            </a:r>
            <a:r>
              <a:rPr lang="nl-NL"/>
              <a:t> buiten het plangebied met eigen geld en trekkers. Hier vallen ook </a:t>
            </a:r>
            <a:r>
              <a:rPr lang="nl-NL" err="1"/>
              <a:t>meekoppelkansen</a:t>
            </a:r>
            <a:r>
              <a:rPr lang="nl-NL"/>
              <a:t> onder waar al een zelfstandig traject voor loopt buiten dit project om.</a:t>
            </a:r>
          </a:p>
          <a:p>
            <a:pPr marL="0" indent="0">
              <a:buNone/>
            </a:pPr>
            <a:endParaRPr lang="nl-NL"/>
          </a:p>
          <a:p>
            <a:pPr marL="0" indent="0">
              <a:buNone/>
            </a:pPr>
            <a:r>
              <a:rPr lang="nl-NL" i="1" u="sng"/>
              <a:t>Niet meenemen in het project ‘Ruimte voor de Maas bij Oeffelt’:</a:t>
            </a:r>
          </a:p>
          <a:p>
            <a:pPr>
              <a:buClr>
                <a:schemeClr val="accent1">
                  <a:lumMod val="75000"/>
                </a:schemeClr>
              </a:buClr>
            </a:pPr>
            <a:r>
              <a:rPr lang="nl-NL" err="1"/>
              <a:t>Mkk’s</a:t>
            </a:r>
            <a:r>
              <a:rPr lang="nl-NL"/>
              <a:t> waar geen geld en geen trekker voor zijn</a:t>
            </a:r>
          </a:p>
          <a:p>
            <a:pPr>
              <a:buClr>
                <a:schemeClr val="accent1">
                  <a:lumMod val="75000"/>
                </a:schemeClr>
              </a:buClr>
            </a:pPr>
            <a:r>
              <a:rPr lang="nl-NL"/>
              <a:t>Raakvlakken buiten plangebied zonder geld en trekker/ al uitgevoerd</a:t>
            </a:r>
          </a:p>
        </p:txBody>
      </p:sp>
    </p:spTree>
    <p:extLst>
      <p:ext uri="{BB962C8B-B14F-4D97-AF65-F5344CB8AC3E}">
        <p14:creationId xmlns:p14="http://schemas.microsoft.com/office/powerpoint/2010/main" val="19258552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19FC5FA-B960-4A93-BBC7-4E7E1DE0F0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579" y="232469"/>
            <a:ext cx="5072902" cy="994172"/>
          </a:xfrm>
        </p:spPr>
        <p:txBody>
          <a:bodyPr>
            <a:noAutofit/>
          </a:bodyPr>
          <a:lstStyle/>
          <a:p>
            <a:r>
              <a:rPr lang="nl-NL" sz="2700" err="1">
                <a:latin typeface="Arial"/>
                <a:cs typeface="Arial"/>
              </a:rPr>
              <a:t>Mkk's</a:t>
            </a:r>
            <a:r>
              <a:rPr lang="nl-NL" sz="2700">
                <a:latin typeface="Arial"/>
                <a:cs typeface="Arial"/>
              </a:rPr>
              <a:t> uit VKA op een rij</a:t>
            </a:r>
            <a:endParaRPr lang="en-US"/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9AAE3051-A6CA-4F00-9B5F-EC13708877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798" y="938971"/>
            <a:ext cx="2058188" cy="4114800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A43118F4-08FF-4DA1-9F2C-8EDD1957E6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6691" y="938971"/>
            <a:ext cx="2058188" cy="4114800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9E753AE1-4770-41CA-909E-85C390C8D5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9269" y="938971"/>
            <a:ext cx="2059764" cy="4114800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03549AE7-EA77-4205-BB2D-7D2B1A33BA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1847" y="938971"/>
            <a:ext cx="2059764" cy="4114800"/>
          </a:xfrm>
          <a:prstGeom prst="rect">
            <a:avLst/>
          </a:prstGeom>
        </p:spPr>
      </p:pic>
      <p:sp>
        <p:nvSpPr>
          <p:cNvPr id="14" name="Rechthoek 13">
            <a:extLst>
              <a:ext uri="{FF2B5EF4-FFF2-40B4-BE49-F238E27FC236}">
                <a16:creationId xmlns:a16="http://schemas.microsoft.com/office/drawing/2014/main" id="{0A0E74A0-3B96-4515-8ECF-098EEDC62BDF}"/>
              </a:ext>
            </a:extLst>
          </p:cNvPr>
          <p:cNvSpPr/>
          <p:nvPr/>
        </p:nvSpPr>
        <p:spPr>
          <a:xfrm>
            <a:off x="397565" y="1181915"/>
            <a:ext cx="1496542" cy="26919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>
                <a:solidFill>
                  <a:schemeClr val="tx1"/>
                </a:solidFill>
              </a:rPr>
              <a:t>Natuur (N)</a:t>
            </a:r>
          </a:p>
        </p:txBody>
      </p:sp>
      <p:sp>
        <p:nvSpPr>
          <p:cNvPr id="16" name="Rechthoek 15">
            <a:extLst>
              <a:ext uri="{FF2B5EF4-FFF2-40B4-BE49-F238E27FC236}">
                <a16:creationId xmlns:a16="http://schemas.microsoft.com/office/drawing/2014/main" id="{2ECF061D-59D4-4BEB-9A1A-73E28D434E05}"/>
              </a:ext>
            </a:extLst>
          </p:cNvPr>
          <p:cNvSpPr/>
          <p:nvPr/>
        </p:nvSpPr>
        <p:spPr>
          <a:xfrm>
            <a:off x="2478362" y="1181914"/>
            <a:ext cx="1828800" cy="26919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>
                <a:solidFill>
                  <a:schemeClr val="tx1"/>
                </a:solidFill>
              </a:rPr>
              <a:t>Weg &amp; Brug (WB)</a:t>
            </a:r>
          </a:p>
        </p:txBody>
      </p:sp>
      <p:sp>
        <p:nvSpPr>
          <p:cNvPr id="17" name="Rechthoek 16">
            <a:extLst>
              <a:ext uri="{FF2B5EF4-FFF2-40B4-BE49-F238E27FC236}">
                <a16:creationId xmlns:a16="http://schemas.microsoft.com/office/drawing/2014/main" id="{C8A7EA6B-D15B-4F73-B2AD-3383CA43ED23}"/>
              </a:ext>
            </a:extLst>
          </p:cNvPr>
          <p:cNvSpPr/>
          <p:nvPr/>
        </p:nvSpPr>
        <p:spPr>
          <a:xfrm>
            <a:off x="4572000" y="1181915"/>
            <a:ext cx="2107033" cy="26919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>
                <a:solidFill>
                  <a:schemeClr val="tx1"/>
                </a:solidFill>
              </a:rPr>
              <a:t>Cultuurhistorie (C)</a:t>
            </a:r>
          </a:p>
        </p:txBody>
      </p:sp>
      <p:sp>
        <p:nvSpPr>
          <p:cNvPr id="18" name="Rechthoek 17">
            <a:extLst>
              <a:ext uri="{FF2B5EF4-FFF2-40B4-BE49-F238E27FC236}">
                <a16:creationId xmlns:a16="http://schemas.microsoft.com/office/drawing/2014/main" id="{BBEA36D6-41C9-4252-8AEC-A0C60A07EEE6}"/>
              </a:ext>
            </a:extLst>
          </p:cNvPr>
          <p:cNvSpPr/>
          <p:nvPr/>
        </p:nvSpPr>
        <p:spPr>
          <a:xfrm>
            <a:off x="6940229" y="1181914"/>
            <a:ext cx="1542820" cy="2691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>
                <a:solidFill>
                  <a:schemeClr val="tx1"/>
                </a:solidFill>
              </a:rPr>
              <a:t>Recreatie (R)</a:t>
            </a:r>
          </a:p>
        </p:txBody>
      </p:sp>
      <p:sp>
        <p:nvSpPr>
          <p:cNvPr id="19" name="Rechthoek 18">
            <a:extLst>
              <a:ext uri="{FF2B5EF4-FFF2-40B4-BE49-F238E27FC236}">
                <a16:creationId xmlns:a16="http://schemas.microsoft.com/office/drawing/2014/main" id="{7550CEB4-6C7C-4689-932F-D016E536BD57}"/>
              </a:ext>
            </a:extLst>
          </p:cNvPr>
          <p:cNvSpPr/>
          <p:nvPr/>
        </p:nvSpPr>
        <p:spPr>
          <a:xfrm>
            <a:off x="6940229" y="1451113"/>
            <a:ext cx="1542820" cy="2429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00331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5F4B81-1950-439F-90E6-99C5883E37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err="1">
                <a:latin typeface="Arial"/>
                <a:cs typeface="Arial"/>
              </a:rPr>
              <a:t>Indikken</a:t>
            </a:r>
            <a:r>
              <a:rPr lang="en-US">
                <a:latin typeface="Arial"/>
                <a:cs typeface="Arial"/>
              </a:rPr>
              <a:t> </a:t>
            </a:r>
            <a:r>
              <a:rPr lang="en-US" err="1">
                <a:latin typeface="Arial"/>
                <a:cs typeface="Arial"/>
              </a:rPr>
              <a:t>mkk's</a:t>
            </a:r>
            <a:r>
              <a:rPr lang="en-US">
                <a:latin typeface="Arial"/>
                <a:cs typeface="Arial"/>
              </a:rPr>
              <a:t> </a:t>
            </a:r>
            <a:r>
              <a:rPr lang="en-US" err="1">
                <a:latin typeface="Arial"/>
                <a:cs typeface="Arial"/>
              </a:rPr>
              <a:t>Natuur</a:t>
            </a:r>
            <a:endParaRPr lang="en-US" err="1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556A3710-4998-43E3-96B8-FFFA9AF81D3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49395746"/>
              </p:ext>
            </p:extLst>
          </p:nvPr>
        </p:nvGraphicFramePr>
        <p:xfrm>
          <a:off x="468442" y="890040"/>
          <a:ext cx="8172450" cy="2981588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4086225">
                  <a:extLst>
                    <a:ext uri="{9D8B030D-6E8A-4147-A177-3AD203B41FA5}">
                      <a16:colId xmlns:a16="http://schemas.microsoft.com/office/drawing/2014/main" val="1667174409"/>
                    </a:ext>
                  </a:extLst>
                </a:gridCol>
                <a:gridCol w="4086225">
                  <a:extLst>
                    <a:ext uri="{9D8B030D-6E8A-4147-A177-3AD203B41FA5}">
                      <a16:colId xmlns:a16="http://schemas.microsoft.com/office/drawing/2014/main" val="1486149789"/>
                    </a:ext>
                  </a:extLst>
                </a:gridCol>
              </a:tblGrid>
              <a:tr h="304158">
                <a:tc>
                  <a:txBody>
                    <a:bodyPr/>
                    <a:lstStyle/>
                    <a:p>
                      <a:r>
                        <a:rPr lang="en-US" sz="1000"/>
                        <a:t>Oude </a:t>
                      </a:r>
                      <a:r>
                        <a:rPr lang="en-US" sz="1000" err="1"/>
                        <a:t>meekoppelkans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000" err="1"/>
                        <a:t>Nieuwe</a:t>
                      </a:r>
                      <a:r>
                        <a:rPr lang="en-US" sz="1000"/>
                        <a:t> '</a:t>
                      </a:r>
                      <a:r>
                        <a:rPr lang="en-US" sz="1000" err="1"/>
                        <a:t>ingedikte</a:t>
                      </a:r>
                      <a:r>
                        <a:rPr lang="en-US" sz="1000"/>
                        <a:t>' </a:t>
                      </a:r>
                      <a:r>
                        <a:rPr lang="en-US" sz="1000" err="1"/>
                        <a:t>meekoppelkans</a:t>
                      </a:r>
                      <a:endParaRPr lang="en-US"/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95356"/>
                  </a:ext>
                </a:extLst>
              </a:tr>
              <a:tr h="391309">
                <a:tc>
                  <a:txBody>
                    <a:bodyPr/>
                    <a:lstStyle/>
                    <a:p>
                      <a:r>
                        <a:rPr lang="en-US" sz="1000" err="1"/>
                        <a:t>Natuurontwikkeling</a:t>
                      </a:r>
                      <a:r>
                        <a:rPr lang="en-US" sz="1000"/>
                        <a:t> die past </a:t>
                      </a:r>
                      <a:r>
                        <a:rPr lang="en-US" sz="1000" err="1"/>
                        <a:t>bij</a:t>
                      </a:r>
                      <a:r>
                        <a:rPr lang="en-US" sz="1000"/>
                        <a:t> </a:t>
                      </a:r>
                      <a:r>
                        <a:rPr lang="en-US" sz="1000" err="1"/>
                        <a:t>Maasheggen</a:t>
                      </a:r>
                      <a:r>
                        <a:rPr lang="en-US" sz="1000"/>
                        <a:t> in </a:t>
                      </a:r>
                      <a:r>
                        <a:rPr lang="en-US" sz="1000" err="1"/>
                        <a:t>gebied</a:t>
                      </a:r>
                      <a:endParaRPr lang="en-US" sz="1000"/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/>
                        <a:t>N1. </a:t>
                      </a:r>
                      <a:r>
                        <a:rPr lang="en-US" sz="1000" b="1" err="1"/>
                        <a:t>Natuurontwikkeling</a:t>
                      </a:r>
                      <a:r>
                        <a:rPr lang="en-US" sz="1000" b="1"/>
                        <a:t> </a:t>
                      </a:r>
                      <a:r>
                        <a:rPr lang="en-US" sz="1000" b="1" err="1"/>
                        <a:t>binnen</a:t>
                      </a:r>
                      <a:r>
                        <a:rPr lang="en-US" sz="1000" b="1"/>
                        <a:t> </a:t>
                      </a:r>
                      <a:r>
                        <a:rPr lang="en-US" sz="1000" b="1" err="1"/>
                        <a:t>plangebied</a:t>
                      </a:r>
                      <a:r>
                        <a:rPr lang="en-US" sz="1000" b="1"/>
                        <a:t> </a:t>
                      </a:r>
                      <a:r>
                        <a:rPr lang="en-US" sz="1000" b="1" err="1"/>
                        <a:t>gericht</a:t>
                      </a:r>
                      <a:r>
                        <a:rPr lang="en-US" sz="1000" b="1"/>
                        <a:t> op </a:t>
                      </a:r>
                      <a:r>
                        <a:rPr lang="en-US" sz="1000" b="1" err="1"/>
                        <a:t>doelsoorten</a:t>
                      </a:r>
                      <a:r>
                        <a:rPr lang="en-US" sz="1000" b="1"/>
                        <a:t> </a:t>
                      </a:r>
                      <a:r>
                        <a:rPr lang="en-US" sz="1000" b="1" err="1"/>
                        <a:t>Maasheggen</a:t>
                      </a:r>
                      <a:endParaRPr lang="en-US"/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179730"/>
                  </a:ext>
                </a:extLst>
              </a:tr>
              <a:tr h="299990">
                <a:tc>
                  <a:txBody>
                    <a:bodyPr/>
                    <a:lstStyle/>
                    <a:p>
                      <a:r>
                        <a:rPr lang="en-US" sz="1000" err="1"/>
                        <a:t>Natuurlijke</a:t>
                      </a:r>
                      <a:r>
                        <a:rPr lang="en-US" sz="1000"/>
                        <a:t> </a:t>
                      </a:r>
                      <a:r>
                        <a:rPr lang="en-US" sz="1000" err="1"/>
                        <a:t>oevers</a:t>
                      </a:r>
                      <a:r>
                        <a:rPr lang="en-US" sz="1000"/>
                        <a:t> </a:t>
                      </a:r>
                      <a:r>
                        <a:rPr lang="en-US" sz="1000" err="1"/>
                        <a:t>Viltsche</a:t>
                      </a:r>
                      <a:r>
                        <a:rPr lang="en-US" sz="1000"/>
                        <a:t> Graaf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/>
                        <a:t>N2. </a:t>
                      </a:r>
                      <a:r>
                        <a:rPr lang="en-US" sz="1000" b="1" err="1"/>
                        <a:t>Natuurlijke</a:t>
                      </a:r>
                      <a:r>
                        <a:rPr lang="en-US" sz="1000" b="1"/>
                        <a:t> </a:t>
                      </a:r>
                      <a:r>
                        <a:rPr lang="en-US" sz="1000" b="1" err="1"/>
                        <a:t>oevers</a:t>
                      </a:r>
                      <a:r>
                        <a:rPr lang="en-US" sz="1000" b="1"/>
                        <a:t> </a:t>
                      </a:r>
                      <a:r>
                        <a:rPr lang="en-US" sz="1000" b="1" err="1"/>
                        <a:t>Viltsche</a:t>
                      </a:r>
                      <a:r>
                        <a:rPr lang="en-US" sz="1000" b="1"/>
                        <a:t> Graaf </a:t>
                      </a:r>
                      <a:r>
                        <a:rPr lang="en-US" sz="1000" b="1" err="1"/>
                        <a:t>rond</a:t>
                      </a:r>
                      <a:r>
                        <a:rPr lang="en-US" sz="1000" b="1"/>
                        <a:t> </a:t>
                      </a:r>
                      <a:r>
                        <a:rPr lang="en-US" sz="1000" b="1" err="1"/>
                        <a:t>westelijke</a:t>
                      </a:r>
                      <a:r>
                        <a:rPr lang="en-US" sz="1000" b="1"/>
                        <a:t> opening 120m</a:t>
                      </a:r>
                      <a:endParaRPr lang="en-US"/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927965"/>
                  </a:ext>
                </a:extLst>
              </a:tr>
              <a:tr h="391309">
                <a:tc>
                  <a:txBody>
                    <a:bodyPr/>
                    <a:lstStyle/>
                    <a:p>
                      <a:r>
                        <a:rPr lang="en-US" sz="1000" err="1"/>
                        <a:t>Ontsluiten</a:t>
                      </a:r>
                      <a:r>
                        <a:rPr lang="en-US" sz="1000"/>
                        <a:t> </a:t>
                      </a:r>
                      <a:r>
                        <a:rPr lang="en-US" sz="1000" err="1"/>
                        <a:t>natuurgebieden</a:t>
                      </a:r>
                      <a:r>
                        <a:rPr lang="en-US" sz="1000"/>
                        <a:t> &amp; </a:t>
                      </a:r>
                      <a:r>
                        <a:rPr lang="en-US" sz="1000" err="1"/>
                        <a:t>uitkijktorens</a:t>
                      </a:r>
                      <a:endParaRPr lang="en-US" sz="1000"/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/>
                        <a:t>R1. </a:t>
                      </a:r>
                      <a:r>
                        <a:rPr lang="en-US" sz="1000" b="1" err="1"/>
                        <a:t>Nieuwe</a:t>
                      </a:r>
                      <a:r>
                        <a:rPr lang="en-US" sz="1000" b="1"/>
                        <a:t> </a:t>
                      </a:r>
                      <a:r>
                        <a:rPr lang="en-US" sz="1000" b="1" err="1"/>
                        <a:t>wandel</a:t>
                      </a:r>
                      <a:r>
                        <a:rPr lang="en-US" sz="1000" b="1"/>
                        <a:t>-, </a:t>
                      </a:r>
                      <a:r>
                        <a:rPr lang="en-US" sz="1000" b="1" err="1"/>
                        <a:t>fietsroutes</a:t>
                      </a:r>
                      <a:r>
                        <a:rPr lang="en-US" sz="1000" b="1"/>
                        <a:t> </a:t>
                      </a:r>
                      <a:r>
                        <a:rPr lang="en-US" sz="1000" b="1" err="1"/>
                        <a:t>en</a:t>
                      </a:r>
                      <a:r>
                        <a:rPr lang="en-US" sz="1000" b="1"/>
                        <a:t> </a:t>
                      </a:r>
                      <a:r>
                        <a:rPr lang="en-US" sz="1000" b="1" err="1"/>
                        <a:t>uitkijkpunten</a:t>
                      </a:r>
                      <a:r>
                        <a:rPr lang="en-US" sz="1000" b="1"/>
                        <a:t> </a:t>
                      </a:r>
                      <a:r>
                        <a:rPr lang="en-US" sz="1000" b="1" err="1"/>
                        <a:t>binnen</a:t>
                      </a:r>
                      <a:r>
                        <a:rPr lang="en-US" sz="1000" b="1"/>
                        <a:t> </a:t>
                      </a:r>
                      <a:r>
                        <a:rPr lang="en-US" sz="1000" b="1" err="1"/>
                        <a:t>plangebied</a:t>
                      </a:r>
                      <a:endParaRPr lang="en-US"/>
                    </a:p>
                    <a:p>
                      <a:pPr lvl="0">
                        <a:buNone/>
                      </a:pPr>
                      <a:r>
                        <a:rPr lang="en-US" sz="1000" b="0" i="1" err="1"/>
                        <a:t>iig</a:t>
                      </a:r>
                      <a:r>
                        <a:rPr lang="en-US" sz="1000" b="0" i="1"/>
                        <a:t> </a:t>
                      </a:r>
                      <a:r>
                        <a:rPr lang="en-US" sz="1000" b="0" i="1" err="1"/>
                        <a:t>inpassing</a:t>
                      </a:r>
                      <a:r>
                        <a:rPr lang="en-US" sz="1000" b="0" i="1"/>
                        <a:t>(i1): </a:t>
                      </a:r>
                      <a:r>
                        <a:rPr lang="en-US" sz="1000" b="0" i="1" err="1"/>
                        <a:t>huidige</a:t>
                      </a:r>
                      <a:r>
                        <a:rPr lang="en-US" sz="1000" b="0" i="1"/>
                        <a:t> </a:t>
                      </a:r>
                      <a:r>
                        <a:rPr lang="en-US" sz="1000" b="0" i="1" err="1"/>
                        <a:t>wandel</a:t>
                      </a:r>
                      <a:r>
                        <a:rPr lang="en-US" sz="1000" b="0" i="1"/>
                        <a:t>- </a:t>
                      </a:r>
                      <a:r>
                        <a:rPr lang="en-US" sz="1000" b="0" i="1" err="1"/>
                        <a:t>en</a:t>
                      </a:r>
                      <a:r>
                        <a:rPr lang="en-US" sz="1000" b="0" i="1"/>
                        <a:t> </a:t>
                      </a:r>
                      <a:r>
                        <a:rPr lang="en-US" sz="1000" b="0" i="1" err="1"/>
                        <a:t>fietsroutes</a:t>
                      </a:r>
                      <a:r>
                        <a:rPr lang="en-US" sz="1000" b="0" i="1"/>
                        <a:t> </a:t>
                      </a:r>
                      <a:r>
                        <a:rPr lang="en-US" sz="1000" b="0" i="1" err="1"/>
                        <a:t>terugbrengen</a:t>
                      </a:r>
                      <a:r>
                        <a:rPr lang="en-US" sz="1000" b="0" i="1"/>
                        <a:t> </a:t>
                      </a:r>
                      <a:r>
                        <a:rPr lang="en-US" sz="1000" b="0" i="1" err="1"/>
                        <a:t>na</a:t>
                      </a:r>
                      <a:r>
                        <a:rPr lang="en-US" sz="1000" b="0" i="1"/>
                        <a:t> </a:t>
                      </a:r>
                      <a:r>
                        <a:rPr lang="en-US" sz="1000" b="0" i="1" err="1"/>
                        <a:t>aanleg</a:t>
                      </a:r>
                      <a:endParaRPr lang="en-US" sz="1000" b="1" i="1"/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6770843"/>
                  </a:ext>
                </a:extLst>
              </a:tr>
              <a:tr h="391309">
                <a:tc>
                  <a:txBody>
                    <a:bodyPr/>
                    <a:lstStyle/>
                    <a:p>
                      <a:pPr marL="171450" indent="-171450">
                        <a:buFont typeface="Arial"/>
                        <a:buChar char="•"/>
                      </a:pPr>
                      <a:r>
                        <a:rPr lang="en-US" sz="1000" err="1"/>
                        <a:t>Versterking</a:t>
                      </a:r>
                      <a:r>
                        <a:rPr lang="en-US" sz="1000"/>
                        <a:t> </a:t>
                      </a:r>
                      <a:r>
                        <a:rPr lang="en-US" sz="1000" err="1"/>
                        <a:t>Maasheggen</a:t>
                      </a:r>
                      <a:r>
                        <a:rPr lang="en-US" sz="1000"/>
                        <a:t> – Gennep op de </a:t>
                      </a:r>
                      <a:r>
                        <a:rPr lang="en-US" sz="1000" err="1"/>
                        <a:t>kaart</a:t>
                      </a:r>
                    </a:p>
                    <a:p>
                      <a:pPr marL="171450" lvl="0" indent="-171450">
                        <a:buFont typeface="Arial"/>
                        <a:buChar char="•"/>
                      </a:pPr>
                      <a:r>
                        <a:rPr lang="en-US" sz="1000" err="1"/>
                        <a:t>Compensatie</a:t>
                      </a:r>
                      <a:r>
                        <a:rPr lang="en-US" sz="1000"/>
                        <a:t>/ </a:t>
                      </a:r>
                      <a:r>
                        <a:rPr lang="en-US" sz="1000" err="1"/>
                        <a:t>inrichtingsverplichting</a:t>
                      </a:r>
                      <a:r>
                        <a:rPr lang="en-US" sz="1000"/>
                        <a:t>/ </a:t>
                      </a:r>
                      <a:r>
                        <a:rPr lang="en-US" sz="1000" err="1"/>
                        <a:t>ontkleiing</a:t>
                      </a:r>
                      <a:r>
                        <a:rPr lang="en-US" sz="1000"/>
                        <a:t>/ </a:t>
                      </a:r>
                      <a:r>
                        <a:rPr lang="en-US" sz="1000" err="1"/>
                        <a:t>ontgronding</a:t>
                      </a:r>
                      <a:r>
                        <a:rPr lang="en-US" sz="1000"/>
                        <a:t> </a:t>
                      </a:r>
                      <a:r>
                        <a:rPr lang="en-US" sz="1000" err="1"/>
                        <a:t>engels</a:t>
                      </a:r>
                      <a:endParaRPr lang="en-US" sz="1000"/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000" b="1" u="none" strike="noStrike" noProof="0"/>
                        <a:t>N3. </a:t>
                      </a:r>
                      <a:r>
                        <a:rPr lang="en-US" sz="1000" b="1" u="none" strike="noStrike" noProof="0" err="1"/>
                        <a:t>Grondaanvulling</a:t>
                      </a:r>
                      <a:r>
                        <a:rPr lang="en-US" sz="1000" b="1" u="none" strike="noStrike" noProof="0"/>
                        <a:t> </a:t>
                      </a:r>
                      <a:r>
                        <a:rPr lang="en-US" sz="1000" b="1" u="none" strike="noStrike" noProof="0" err="1"/>
                        <a:t>Maasheggencompensatiegebied</a:t>
                      </a:r>
                      <a:endParaRPr lang="en-US" sz="1000" b="1" u="none" strike="noStrike" noProof="0"/>
                    </a:p>
                    <a:p>
                      <a:pPr lvl="0">
                        <a:buNone/>
                      </a:pPr>
                      <a:r>
                        <a:rPr lang="en-US" sz="1000" b="0" i="1" u="none" strike="noStrike" noProof="0" err="1"/>
                        <a:t>iig</a:t>
                      </a:r>
                      <a:r>
                        <a:rPr lang="en-US" sz="1000" b="0" i="1" u="none" strike="noStrike" noProof="0"/>
                        <a:t> </a:t>
                      </a:r>
                      <a:r>
                        <a:rPr lang="en-US" sz="1000" b="0" i="1" u="none" strike="noStrike" noProof="0" err="1"/>
                        <a:t>inpassing</a:t>
                      </a:r>
                      <a:r>
                        <a:rPr lang="en-US" sz="1000" b="0" i="1" u="none" strike="noStrike" noProof="0"/>
                        <a:t> (i2): </a:t>
                      </a:r>
                      <a:r>
                        <a:rPr lang="en-US" sz="1000" b="0" i="1" u="none" strike="noStrike" noProof="0" err="1"/>
                        <a:t>compensatie</a:t>
                      </a:r>
                      <a:r>
                        <a:rPr lang="en-US" sz="1000" b="0" i="1" u="none" strike="noStrike" noProof="0"/>
                        <a:t> </a:t>
                      </a:r>
                      <a:r>
                        <a:rPr lang="en-US" sz="1000" b="0" i="1" u="none" strike="noStrike" noProof="0" err="1"/>
                        <a:t>verdwenen</a:t>
                      </a:r>
                      <a:r>
                        <a:rPr lang="en-US" sz="1000" b="0" i="1" u="none" strike="noStrike" noProof="0"/>
                        <a:t> </a:t>
                      </a:r>
                      <a:r>
                        <a:rPr lang="en-US" sz="1000" b="0" i="1" u="none" strike="noStrike" noProof="0" err="1"/>
                        <a:t>Maasheggen</a:t>
                      </a:r>
                      <a:r>
                        <a:rPr lang="en-US" sz="1000" b="0" i="1" u="none" strike="noStrike" noProof="0"/>
                        <a:t> </a:t>
                      </a:r>
                      <a:r>
                        <a:rPr lang="en-US" sz="1000" b="0" i="1" u="none" strike="noStrike" noProof="0" err="1"/>
                        <a:t>buiten</a:t>
                      </a:r>
                      <a:r>
                        <a:rPr lang="en-US" sz="1000" b="0" i="1" u="none" strike="noStrike" noProof="0"/>
                        <a:t> </a:t>
                      </a:r>
                      <a:r>
                        <a:rPr lang="en-US" sz="1000" b="0" i="1" u="none" strike="noStrike" noProof="0" err="1"/>
                        <a:t>plangebied</a:t>
                      </a:r>
                      <a:endParaRPr lang="en-US" sz="1000" b="0" i="1" u="none" strike="noStrike" noProof="0"/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9727461"/>
                  </a:ext>
                </a:extLst>
              </a:tr>
              <a:tr h="240805">
                <a:tc>
                  <a:txBody>
                    <a:bodyPr/>
                    <a:lstStyle/>
                    <a:p>
                      <a:r>
                        <a:rPr lang="en-US" sz="1000"/>
                        <a:t>NNB </a:t>
                      </a:r>
                      <a:r>
                        <a:rPr lang="en-US" sz="1000" err="1"/>
                        <a:t>Herbegrenzing</a:t>
                      </a:r>
                      <a:r>
                        <a:rPr lang="en-US" sz="1000"/>
                        <a:t> </a:t>
                      </a:r>
                      <a:r>
                        <a:rPr lang="en-US" sz="1000" err="1"/>
                        <a:t>kernverbinding</a:t>
                      </a:r>
                      <a:r>
                        <a:rPr lang="en-US" sz="1000"/>
                        <a:t> </a:t>
                      </a:r>
                      <a:r>
                        <a:rPr lang="en-US" sz="1000" err="1"/>
                        <a:t>en</a:t>
                      </a:r>
                      <a:r>
                        <a:rPr lang="en-US" sz="1000"/>
                        <a:t> </a:t>
                      </a:r>
                      <a:r>
                        <a:rPr lang="en-US" sz="1000" err="1"/>
                        <a:t>maasoeververbinding</a:t>
                      </a:r>
                      <a:r>
                        <a:rPr lang="en-US" sz="1000"/>
                        <a:t> 't </a:t>
                      </a:r>
                      <a:r>
                        <a:rPr lang="en-US" sz="1000" err="1"/>
                        <a:t>Veerhuis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>
                          <a:solidFill>
                            <a:srgbClr val="FF0000"/>
                          </a:solidFill>
                        </a:rPr>
                        <a:t>?? </a:t>
                      </a:r>
                      <a:r>
                        <a:rPr lang="en-US" sz="1000" b="0" err="1">
                          <a:solidFill>
                            <a:srgbClr val="FF0000"/>
                          </a:solidFill>
                        </a:rPr>
                        <a:t>Juridisch</a:t>
                      </a:r>
                      <a:r>
                        <a:rPr lang="en-US" sz="1000" b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1000" b="0" err="1">
                          <a:solidFill>
                            <a:srgbClr val="FF0000"/>
                          </a:solidFill>
                        </a:rPr>
                        <a:t>goed</a:t>
                      </a:r>
                      <a:r>
                        <a:rPr lang="en-US" sz="1000" b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1000" b="0" err="1">
                          <a:solidFill>
                            <a:srgbClr val="FF0000"/>
                          </a:solidFill>
                        </a:rPr>
                        <a:t>regelen</a:t>
                      </a:r>
                      <a:r>
                        <a:rPr lang="en-US" sz="1000" b="0">
                          <a:solidFill>
                            <a:srgbClr val="FF0000"/>
                          </a:solidFill>
                        </a:rPr>
                        <a:t>, maar is </a:t>
                      </a:r>
                      <a:r>
                        <a:rPr lang="en-US" sz="1000" b="0" err="1">
                          <a:solidFill>
                            <a:srgbClr val="FF0000"/>
                          </a:solidFill>
                        </a:rPr>
                        <a:t>dit</a:t>
                      </a:r>
                      <a:r>
                        <a:rPr lang="en-US" sz="1000" b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1000" b="0" err="1">
                          <a:solidFill>
                            <a:srgbClr val="FF0000"/>
                          </a:solidFill>
                        </a:rPr>
                        <a:t>een</a:t>
                      </a:r>
                      <a:r>
                        <a:rPr lang="en-US" sz="1000" b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1000" b="0" err="1">
                          <a:solidFill>
                            <a:srgbClr val="FF0000"/>
                          </a:solidFill>
                        </a:rPr>
                        <a:t>mkk</a:t>
                      </a:r>
                      <a:r>
                        <a:rPr lang="en-US" sz="1000" b="0">
                          <a:solidFill>
                            <a:srgbClr val="FF0000"/>
                          </a:solidFill>
                        </a:rPr>
                        <a:t>?</a:t>
                      </a:r>
                      <a:endParaRPr lang="en-US"/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50719888"/>
                  </a:ext>
                </a:extLst>
              </a:tr>
              <a:tr h="240805">
                <a:tc>
                  <a:txBody>
                    <a:bodyPr/>
                    <a:lstStyle/>
                    <a:p>
                      <a:r>
                        <a:rPr lang="en-US" sz="1000" err="1"/>
                        <a:t>Bakenbomen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US" sz="1000" b="1">
                          <a:effectLst/>
                        </a:rPr>
                        <a:t>N4. </a:t>
                      </a:r>
                      <a:r>
                        <a:rPr lang="en-US" sz="1000" b="1" err="1">
                          <a:effectLst/>
                        </a:rPr>
                        <a:t>Terugbrengen</a:t>
                      </a:r>
                      <a:r>
                        <a:rPr lang="en-US" sz="1000" b="1">
                          <a:effectLst/>
                        </a:rPr>
                        <a:t> </a:t>
                      </a:r>
                      <a:r>
                        <a:rPr lang="en-US" sz="1000" b="1" err="1">
                          <a:effectLst/>
                        </a:rPr>
                        <a:t>beplantingsstructuur</a:t>
                      </a:r>
                      <a:r>
                        <a:rPr lang="en-US" sz="1000" b="1">
                          <a:effectLst/>
                        </a:rPr>
                        <a:t>/ </a:t>
                      </a:r>
                      <a:r>
                        <a:rPr lang="en-US" sz="1000" b="1" err="1">
                          <a:effectLst/>
                        </a:rPr>
                        <a:t>behouden</a:t>
                      </a:r>
                      <a:r>
                        <a:rPr lang="en-US" sz="1000" b="1">
                          <a:effectLst/>
                        </a:rPr>
                        <a:t> </a:t>
                      </a:r>
                      <a:r>
                        <a:rPr lang="en-US" sz="1000" b="1" err="1">
                          <a:effectLst/>
                        </a:rPr>
                        <a:t>huidige</a:t>
                      </a:r>
                      <a:r>
                        <a:rPr lang="en-US" sz="1000" b="1">
                          <a:effectLst/>
                        </a:rPr>
                        <a:t>  </a:t>
                      </a:r>
                      <a:r>
                        <a:rPr lang="en-US" sz="1000" b="1" err="1">
                          <a:effectLst/>
                        </a:rPr>
                        <a:t>bakenbomen</a:t>
                      </a:r>
                      <a:endParaRPr lang="en-US" sz="1000" b="1">
                        <a:effectLst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5653169"/>
                  </a:ext>
                </a:extLst>
              </a:tr>
              <a:tr h="692315">
                <a:tc>
                  <a:txBody>
                    <a:bodyPr/>
                    <a:lstStyle/>
                    <a:p>
                      <a:pPr marL="171450" lvl="0" indent="-171450">
                        <a:buFont typeface="Arial"/>
                        <a:buChar char="•"/>
                      </a:pPr>
                      <a:r>
                        <a:rPr lang="en-US" sz="1000" err="1"/>
                        <a:t>Natuurpoorten</a:t>
                      </a:r>
                      <a:r>
                        <a:rPr lang="en-US" sz="1000"/>
                        <a:t> (</a:t>
                      </a:r>
                      <a:r>
                        <a:rPr lang="en-US" sz="1000" err="1"/>
                        <a:t>evt</a:t>
                      </a:r>
                      <a:r>
                        <a:rPr lang="en-US" sz="1000"/>
                        <a:t>. </a:t>
                      </a:r>
                      <a:r>
                        <a:rPr lang="en-US" sz="1000" err="1"/>
                        <a:t>Gekoppeld</a:t>
                      </a:r>
                      <a:r>
                        <a:rPr lang="en-US" sz="1000"/>
                        <a:t> </a:t>
                      </a:r>
                      <a:r>
                        <a:rPr lang="en-US" sz="1000" err="1"/>
                        <a:t>aan</a:t>
                      </a:r>
                      <a:r>
                        <a:rPr lang="en-US" sz="1000"/>
                        <a:t> </a:t>
                      </a:r>
                      <a:r>
                        <a:rPr lang="en-US" sz="1000" err="1"/>
                        <a:t>andere</a:t>
                      </a:r>
                      <a:r>
                        <a:rPr lang="en-US" sz="1000"/>
                        <a:t> </a:t>
                      </a:r>
                      <a:r>
                        <a:rPr lang="en-US" sz="1000" err="1"/>
                        <a:t>functie</a:t>
                      </a:r>
                      <a:r>
                        <a:rPr lang="en-US" sz="1000"/>
                        <a:t>)</a:t>
                      </a:r>
                    </a:p>
                    <a:p>
                      <a:pPr marL="171450" lvl="0" indent="-171450">
                        <a:buFont typeface="Arial"/>
                        <a:buChar char="•"/>
                      </a:pPr>
                      <a:r>
                        <a:rPr lang="en-US" sz="1000" err="1"/>
                        <a:t>Versterking</a:t>
                      </a:r>
                      <a:r>
                        <a:rPr lang="en-US" sz="1000"/>
                        <a:t> </a:t>
                      </a:r>
                      <a:r>
                        <a:rPr lang="en-US" sz="1000" err="1"/>
                        <a:t>dagrecreatie</a:t>
                      </a:r>
                      <a:r>
                        <a:rPr lang="en-US" sz="1000"/>
                        <a:t> </a:t>
                      </a:r>
                      <a:r>
                        <a:rPr lang="en-US" sz="1000" err="1"/>
                        <a:t>en</a:t>
                      </a:r>
                      <a:r>
                        <a:rPr lang="en-US" sz="1000"/>
                        <a:t> </a:t>
                      </a:r>
                      <a:r>
                        <a:rPr lang="en-US" sz="1000" err="1"/>
                        <a:t>toerisme</a:t>
                      </a:r>
                      <a:endParaRPr lang="en-US" sz="1000"/>
                    </a:p>
                    <a:p>
                      <a:pPr marL="171450" lvl="0" indent="-171450">
                        <a:buFont typeface="Arial"/>
                        <a:buChar char="•"/>
                      </a:pPr>
                      <a:r>
                        <a:rPr lang="en-US" sz="1000" err="1"/>
                        <a:t>Bezoekers</a:t>
                      </a:r>
                      <a:r>
                        <a:rPr lang="en-US" sz="1000"/>
                        <a:t>/</a:t>
                      </a:r>
                      <a:r>
                        <a:rPr lang="en-US" sz="1000" err="1"/>
                        <a:t>infocentrum</a:t>
                      </a:r>
                      <a:r>
                        <a:rPr lang="en-US" sz="1000"/>
                        <a:t> </a:t>
                      </a:r>
                      <a:r>
                        <a:rPr lang="en-US" sz="1000" err="1"/>
                        <a:t>Maasheggengebied</a:t>
                      </a:r>
                      <a:endParaRPr lang="en-US" sz="1000"/>
                    </a:p>
                    <a:p>
                      <a:pPr marL="171450" lvl="0" indent="-171450">
                        <a:buFont typeface="Arial"/>
                        <a:buChar char="•"/>
                      </a:pPr>
                      <a:r>
                        <a:rPr lang="en-US" sz="1000" err="1"/>
                        <a:t>Digitaal</a:t>
                      </a:r>
                      <a:r>
                        <a:rPr lang="en-US" sz="1000"/>
                        <a:t> platform </a:t>
                      </a:r>
                      <a:r>
                        <a:rPr lang="en-US" sz="1000" err="1"/>
                        <a:t>Noordelijke</a:t>
                      </a:r>
                      <a:r>
                        <a:rPr lang="en-US" sz="1000"/>
                        <a:t> </a:t>
                      </a:r>
                      <a:r>
                        <a:rPr lang="en-US" sz="1000" err="1"/>
                        <a:t>Maasvallei</a:t>
                      </a:r>
                      <a:endParaRPr lang="en-US"/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000" b="1"/>
                        <a:t>R2. </a:t>
                      </a:r>
                      <a:r>
                        <a:rPr lang="en-US" sz="1000" b="1" err="1"/>
                        <a:t>Ontwikkelen</a:t>
                      </a:r>
                      <a:r>
                        <a:rPr lang="en-US" sz="1000" b="1"/>
                        <a:t> </a:t>
                      </a:r>
                      <a:r>
                        <a:rPr lang="en-US" sz="1000" b="1" err="1"/>
                        <a:t>omgeving</a:t>
                      </a:r>
                      <a:r>
                        <a:rPr lang="en-US" sz="1000" b="1"/>
                        <a:t> </a:t>
                      </a:r>
                      <a:r>
                        <a:rPr lang="en-US" sz="1000" b="1" err="1"/>
                        <a:t>Veerhuis</a:t>
                      </a:r>
                      <a:r>
                        <a:rPr lang="en-US" sz="1000" b="1"/>
                        <a:t> tot </a:t>
                      </a:r>
                      <a:r>
                        <a:rPr lang="en-US" sz="1000" b="1" err="1"/>
                        <a:t>natuurpoort</a:t>
                      </a:r>
                      <a:r>
                        <a:rPr lang="en-US" sz="1000" b="1"/>
                        <a:t>/</a:t>
                      </a:r>
                      <a:r>
                        <a:rPr lang="en-US" sz="1000" b="1" err="1"/>
                        <a:t>infocentrum</a:t>
                      </a:r>
                      <a:r>
                        <a:rPr lang="en-US" sz="1000" b="1"/>
                        <a:t>/</a:t>
                      </a:r>
                      <a:r>
                        <a:rPr lang="en-US" sz="1000" b="1" err="1"/>
                        <a:t>zwemlocatie</a:t>
                      </a:r>
                      <a:r>
                        <a:rPr lang="en-US" sz="1000" b="1"/>
                        <a:t> / </a:t>
                      </a:r>
                      <a:r>
                        <a:rPr lang="en-US" sz="1000" b="1" err="1"/>
                        <a:t>aanlegplek</a:t>
                      </a:r>
                      <a:endParaRPr lang="en-US" err="1"/>
                    </a:p>
                    <a:p>
                      <a:pPr lvl="0">
                        <a:buNone/>
                      </a:pPr>
                      <a:endParaRPr lang="en-US" sz="1000" b="1"/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6624978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16AE460-4BD9-40BA-9C7D-7118300BDE3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2667945"/>
              </p:ext>
            </p:extLst>
          </p:nvPr>
        </p:nvGraphicFramePr>
        <p:xfrm>
          <a:off x="4557946" y="3971089"/>
          <a:ext cx="4086225" cy="644514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4086225">
                  <a:extLst>
                    <a:ext uri="{9D8B030D-6E8A-4147-A177-3AD203B41FA5}">
                      <a16:colId xmlns:a16="http://schemas.microsoft.com/office/drawing/2014/main" val="1486149789"/>
                    </a:ext>
                  </a:extLst>
                </a:gridCol>
              </a:tblGrid>
              <a:tr h="248274">
                <a:tc>
                  <a:txBody>
                    <a:bodyPr/>
                    <a:lstStyle/>
                    <a:p>
                      <a:r>
                        <a:rPr lang="en-US" sz="1000" err="1"/>
                        <a:t>Mogelijke</a:t>
                      </a:r>
                      <a:r>
                        <a:rPr lang="en-US" sz="1000"/>
                        <a:t> </a:t>
                      </a:r>
                      <a:r>
                        <a:rPr lang="en-US" sz="1000" err="1"/>
                        <a:t>nieuwe</a:t>
                      </a:r>
                      <a:r>
                        <a:rPr lang="en-US" sz="1000"/>
                        <a:t> </a:t>
                      </a:r>
                      <a:r>
                        <a:rPr lang="en-US" sz="1000" err="1"/>
                        <a:t>meekoppelkansen</a:t>
                      </a:r>
                      <a:r>
                        <a:rPr lang="en-US" sz="1000"/>
                        <a:t> </a:t>
                      </a:r>
                      <a:r>
                        <a:rPr lang="en-US" sz="1000" err="1"/>
                        <a:t>uit</a:t>
                      </a:r>
                      <a:r>
                        <a:rPr lang="en-US" sz="1000"/>
                        <a:t> </a:t>
                      </a:r>
                      <a:r>
                        <a:rPr lang="en-US" sz="1000" err="1"/>
                        <a:t>werkatelier</a:t>
                      </a:r>
                      <a:r>
                        <a:rPr lang="en-US" sz="1000"/>
                        <a:t> 25/11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9535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000" b="0" i="1" err="1"/>
                        <a:t>Iig</a:t>
                      </a:r>
                      <a:r>
                        <a:rPr lang="en-US" sz="1000" b="0" i="1"/>
                        <a:t> </a:t>
                      </a:r>
                      <a:r>
                        <a:rPr lang="en-US" sz="1000" b="0" i="1" err="1"/>
                        <a:t>inpassing</a:t>
                      </a:r>
                      <a:r>
                        <a:rPr lang="en-US" sz="1000" b="0" i="1"/>
                        <a:t> (i3): </a:t>
                      </a:r>
                      <a:r>
                        <a:rPr lang="nl-NL" sz="1000" b="0" i="1"/>
                        <a:t>Zoneringsplan met inrichtingsmaatregelen Natuur-Recreatie in het gebied (incl. verkeers- en recreatiecirculatie)</a:t>
                      </a:r>
                      <a:endParaRPr lang="en-US" b="0" i="1"/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1797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238486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F3D1C5-5D4E-4E93-8B7A-FE64109406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/>
              <a:t>Inhoud presentatie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64022AD-90A7-443D-89E2-063621CCCC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69875" indent="-269875">
              <a:buClr>
                <a:srgbClr val="0070C0"/>
              </a:buClr>
            </a:pPr>
            <a:r>
              <a:rPr lang="nl-NL" b="1">
                <a:latin typeface="Arial"/>
                <a:cs typeface="Arial"/>
              </a:rPr>
              <a:t>Conclusies uit werkateliers vorige week en voorstel MER-varianten</a:t>
            </a:r>
            <a:endParaRPr lang="en-US"/>
          </a:p>
          <a:p>
            <a:pPr marL="539750" lvl="1" indent="-269875">
              <a:buClr>
                <a:srgbClr val="0070C0"/>
              </a:buClr>
            </a:pPr>
            <a:r>
              <a:rPr lang="nl-NL"/>
              <a:t>Aanvullingen/opmerkingen op conclusies werkateliers</a:t>
            </a:r>
          </a:p>
          <a:p>
            <a:pPr marL="539750" lvl="1" indent="-269875">
              <a:buClr>
                <a:srgbClr val="0070C0"/>
              </a:buClr>
            </a:pPr>
            <a:r>
              <a:rPr lang="nl-NL"/>
              <a:t>Discussie over varianten: logische indeling</a:t>
            </a:r>
          </a:p>
          <a:p>
            <a:pPr marL="269875" lvl="1" indent="0">
              <a:buClr>
                <a:srgbClr val="0070C0"/>
              </a:buClr>
              <a:buNone/>
            </a:pPr>
            <a:endParaRPr lang="nl-NL"/>
          </a:p>
          <a:p>
            <a:pPr marL="269875" indent="-269875">
              <a:buClr>
                <a:srgbClr val="0070C0"/>
              </a:buClr>
            </a:pPr>
            <a:r>
              <a:rPr lang="nl-NL" b="1">
                <a:latin typeface="Arial"/>
                <a:cs typeface="Arial"/>
              </a:rPr>
              <a:t>Voorstel </a:t>
            </a:r>
            <a:r>
              <a:rPr lang="nl-NL" b="1" err="1">
                <a:latin typeface="Arial"/>
                <a:cs typeface="Arial"/>
              </a:rPr>
              <a:t>meekoppelkansen</a:t>
            </a:r>
            <a:r>
              <a:rPr lang="nl-NL" b="1">
                <a:latin typeface="Arial"/>
                <a:cs typeface="Arial"/>
              </a:rPr>
              <a:t>: </a:t>
            </a:r>
            <a:r>
              <a:rPr lang="nl-NL">
                <a:latin typeface="Arial"/>
                <a:cs typeface="Arial"/>
              </a:rPr>
              <a:t>ingedikte lijst, indeling inpassen, </a:t>
            </a:r>
            <a:r>
              <a:rPr lang="nl-NL" err="1">
                <a:latin typeface="Arial"/>
                <a:cs typeface="Arial"/>
              </a:rPr>
              <a:t>meekoppelkansen</a:t>
            </a:r>
            <a:r>
              <a:rPr lang="nl-NL">
                <a:latin typeface="Arial"/>
                <a:cs typeface="Arial"/>
              </a:rPr>
              <a:t>, raakvlakken, niet meenemen, indeling in varianten</a:t>
            </a:r>
          </a:p>
          <a:p>
            <a:pPr marL="539750" lvl="1" indent="-269875">
              <a:buClr>
                <a:srgbClr val="0070C0"/>
              </a:buClr>
            </a:pPr>
            <a:r>
              <a:rPr lang="nl-NL"/>
              <a:t>Discussie over </a:t>
            </a:r>
            <a:r>
              <a:rPr lang="nl-NL" err="1"/>
              <a:t>meekoppelkansen</a:t>
            </a:r>
            <a:endParaRPr lang="nl-NL"/>
          </a:p>
          <a:p>
            <a:pPr marL="539750" lvl="1" indent="-269875">
              <a:buClr>
                <a:srgbClr val="0070C0"/>
              </a:buClr>
            </a:pPr>
            <a:endParaRPr lang="nl-NL"/>
          </a:p>
          <a:p>
            <a:pPr marL="269875" indent="-269875">
              <a:buClr>
                <a:srgbClr val="0070C0"/>
              </a:buClr>
            </a:pP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941172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4">
            <a:extLst>
              <a:ext uri="{FF2B5EF4-FFF2-40B4-BE49-F238E27FC236}">
                <a16:creationId xmlns:a16="http://schemas.microsoft.com/office/drawing/2014/main" id="{18653FFE-7D4E-4CEA-8A25-EF994D1BF93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61865791"/>
              </p:ext>
            </p:extLst>
          </p:nvPr>
        </p:nvGraphicFramePr>
        <p:xfrm>
          <a:off x="468442" y="890040"/>
          <a:ext cx="8172450" cy="2504439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4086225">
                  <a:extLst>
                    <a:ext uri="{9D8B030D-6E8A-4147-A177-3AD203B41FA5}">
                      <a16:colId xmlns:a16="http://schemas.microsoft.com/office/drawing/2014/main" val="1667174409"/>
                    </a:ext>
                  </a:extLst>
                </a:gridCol>
                <a:gridCol w="4086225">
                  <a:extLst>
                    <a:ext uri="{9D8B030D-6E8A-4147-A177-3AD203B41FA5}">
                      <a16:colId xmlns:a16="http://schemas.microsoft.com/office/drawing/2014/main" val="1486149789"/>
                    </a:ext>
                  </a:extLst>
                </a:gridCol>
              </a:tblGrid>
              <a:tr h="370839">
                <a:tc>
                  <a:txBody>
                    <a:bodyPr/>
                    <a:lstStyle/>
                    <a:p>
                      <a:r>
                        <a:rPr lang="en-US" sz="1000"/>
                        <a:t>Oude </a:t>
                      </a:r>
                      <a:r>
                        <a:rPr lang="en-US" sz="1000" err="1"/>
                        <a:t>meekoppelkans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err="1"/>
                        <a:t>Nieuwe</a:t>
                      </a:r>
                      <a:r>
                        <a:rPr lang="en-US" sz="1000"/>
                        <a:t> '</a:t>
                      </a:r>
                      <a:r>
                        <a:rPr lang="en-US" sz="1000" err="1"/>
                        <a:t>ingedikte</a:t>
                      </a:r>
                      <a:r>
                        <a:rPr lang="en-US" sz="1000"/>
                        <a:t>' </a:t>
                      </a:r>
                      <a:r>
                        <a:rPr lang="en-US" sz="1000" err="1"/>
                        <a:t>meekoppelkans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9535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000" err="1"/>
                        <a:t>Verbreding</a:t>
                      </a:r>
                      <a:r>
                        <a:rPr lang="en-US" sz="1000"/>
                        <a:t> </a:t>
                      </a:r>
                      <a:r>
                        <a:rPr lang="en-US" sz="1000" err="1"/>
                        <a:t>bestaand</a:t>
                      </a:r>
                      <a:r>
                        <a:rPr lang="en-US" sz="1000"/>
                        <a:t> </a:t>
                      </a:r>
                      <a:r>
                        <a:rPr lang="en-US" sz="1000" err="1"/>
                        <a:t>fietspad</a:t>
                      </a:r>
                      <a:r>
                        <a:rPr lang="en-US" sz="1000"/>
                        <a:t> </a:t>
                      </a:r>
                      <a:r>
                        <a:rPr lang="en-US" sz="1000" err="1"/>
                        <a:t>Maasbrug</a:t>
                      </a:r>
                      <a:endParaRPr lang="en-US" err="1"/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/>
                        <a:t>WB1 </a:t>
                      </a:r>
                      <a:r>
                        <a:rPr lang="en-US" sz="1000" b="1" err="1"/>
                        <a:t>Verbreding</a:t>
                      </a:r>
                      <a:r>
                        <a:rPr lang="en-US" sz="1000" b="1"/>
                        <a:t> </a:t>
                      </a:r>
                      <a:r>
                        <a:rPr lang="en-US" sz="1000" b="1" err="1"/>
                        <a:t>fietsroutes</a:t>
                      </a:r>
                      <a:r>
                        <a:rPr lang="en-US" sz="1000" b="1"/>
                        <a:t> in het </a:t>
                      </a:r>
                      <a:r>
                        <a:rPr lang="en-US" sz="1000" b="1" err="1"/>
                        <a:t>gebied</a:t>
                      </a:r>
                      <a:endParaRPr lang="en-US" sz="1000" b="1"/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179730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000" err="1"/>
                        <a:t>Realisatie</a:t>
                      </a:r>
                      <a:r>
                        <a:rPr lang="en-US" sz="1000"/>
                        <a:t> </a:t>
                      </a:r>
                      <a:r>
                        <a:rPr lang="en-US" sz="1000" err="1"/>
                        <a:t>uitkijkpunt</a:t>
                      </a:r>
                      <a:r>
                        <a:rPr lang="en-US" sz="1000"/>
                        <a:t> met </a:t>
                      </a:r>
                      <a:r>
                        <a:rPr lang="en-US" sz="1000" err="1"/>
                        <a:t>infopaneel</a:t>
                      </a:r>
                      <a:r>
                        <a:rPr lang="en-US" sz="1000"/>
                        <a:t> </a:t>
                      </a:r>
                      <a:r>
                        <a:rPr lang="en-US" sz="1000" err="1"/>
                        <a:t>halverwege</a:t>
                      </a:r>
                      <a:r>
                        <a:rPr lang="en-US" sz="1000"/>
                        <a:t> </a:t>
                      </a:r>
                      <a:r>
                        <a:rPr lang="en-US" sz="1000" err="1"/>
                        <a:t>Maasbrug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000" b="1"/>
                        <a:t>WB2 Nieuw </a:t>
                      </a:r>
                      <a:r>
                        <a:rPr lang="en-US" sz="1000" b="1" err="1"/>
                        <a:t>uitkijkpunt</a:t>
                      </a:r>
                      <a:r>
                        <a:rPr lang="en-US" sz="1000" b="1"/>
                        <a:t> met </a:t>
                      </a:r>
                      <a:r>
                        <a:rPr lang="en-US" sz="1000" b="1" err="1"/>
                        <a:t>infopaneel</a:t>
                      </a:r>
                      <a:r>
                        <a:rPr lang="en-US" sz="1000" b="1"/>
                        <a:t> op/</a:t>
                      </a:r>
                      <a:r>
                        <a:rPr lang="en-US" sz="1000" b="1" err="1"/>
                        <a:t>rond</a:t>
                      </a:r>
                      <a:r>
                        <a:rPr lang="en-US" sz="1000" b="1"/>
                        <a:t> </a:t>
                      </a:r>
                      <a:r>
                        <a:rPr lang="en-US" sz="1000" b="1" err="1"/>
                        <a:t>Maasbrug</a:t>
                      </a:r>
                      <a:endParaRPr lang="en-US" b="1" err="1"/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92796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000" err="1"/>
                        <a:t>Rijksmonumentale</a:t>
                      </a:r>
                      <a:r>
                        <a:rPr lang="en-US" sz="1000"/>
                        <a:t> </a:t>
                      </a:r>
                      <a:r>
                        <a:rPr lang="en-US" sz="1000" err="1"/>
                        <a:t>pijler</a:t>
                      </a:r>
                      <a:r>
                        <a:rPr lang="en-US" sz="1000"/>
                        <a:t> </a:t>
                      </a:r>
                      <a:r>
                        <a:rPr lang="en-US" sz="1000" err="1"/>
                        <a:t>aan</a:t>
                      </a:r>
                      <a:r>
                        <a:rPr lang="en-US" sz="1000"/>
                        <a:t> </a:t>
                      </a:r>
                      <a:r>
                        <a:rPr lang="en-US" sz="1000" err="1"/>
                        <a:t>Genneper</a:t>
                      </a:r>
                      <a:r>
                        <a:rPr lang="en-US" sz="1000"/>
                        <a:t> </a:t>
                      </a:r>
                      <a:r>
                        <a:rPr lang="en-US" sz="1000" err="1"/>
                        <a:t>kant</a:t>
                      </a:r>
                      <a:r>
                        <a:rPr lang="en-US" sz="1000"/>
                        <a:t> </a:t>
                      </a:r>
                      <a:r>
                        <a:rPr lang="en-US" sz="1000" err="1"/>
                        <a:t>toegankelijk</a:t>
                      </a:r>
                      <a:r>
                        <a:rPr lang="en-US" sz="1000"/>
                        <a:t> </a:t>
                      </a:r>
                      <a:r>
                        <a:rPr lang="en-US" sz="1000" err="1"/>
                        <a:t>maken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000" b="1"/>
                        <a:t>C1 </a:t>
                      </a:r>
                      <a:r>
                        <a:rPr lang="en-US" sz="1000" b="1" err="1"/>
                        <a:t>Rijksmonumentale</a:t>
                      </a:r>
                      <a:r>
                        <a:rPr lang="en-US" sz="1000" b="1"/>
                        <a:t> </a:t>
                      </a:r>
                      <a:r>
                        <a:rPr lang="en-US" sz="1000" b="1" err="1"/>
                        <a:t>pijler</a:t>
                      </a:r>
                      <a:r>
                        <a:rPr lang="en-US" sz="1000" b="1"/>
                        <a:t> </a:t>
                      </a:r>
                      <a:r>
                        <a:rPr lang="en-US" sz="1000" b="1" err="1"/>
                        <a:t>Genneper</a:t>
                      </a:r>
                      <a:r>
                        <a:rPr lang="en-US" sz="1000" b="1"/>
                        <a:t> </a:t>
                      </a:r>
                      <a:r>
                        <a:rPr lang="en-US" sz="1000" b="1" err="1"/>
                        <a:t>zijde</a:t>
                      </a:r>
                      <a:r>
                        <a:rPr lang="en-US" sz="1000" b="1"/>
                        <a:t> </a:t>
                      </a:r>
                      <a:r>
                        <a:rPr lang="en-US" sz="1000" b="1" err="1"/>
                        <a:t>toegankelijk</a:t>
                      </a:r>
                      <a:r>
                        <a:rPr lang="en-US" sz="1000" b="1"/>
                        <a:t> </a:t>
                      </a:r>
                      <a:r>
                        <a:rPr lang="en-US" sz="1000" b="1" err="1"/>
                        <a:t>maken</a:t>
                      </a:r>
                      <a:endParaRPr lang="en-US" b="1"/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677084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000" err="1"/>
                        <a:t>Aanpassing</a:t>
                      </a:r>
                      <a:r>
                        <a:rPr lang="en-US" sz="1000"/>
                        <a:t> </a:t>
                      </a:r>
                      <a:r>
                        <a:rPr lang="en-US" sz="1000" err="1"/>
                        <a:t>rotonde</a:t>
                      </a:r>
                      <a:r>
                        <a:rPr lang="en-US" sz="1000"/>
                        <a:t> N271 Gennep</a:t>
                      </a:r>
                      <a:endParaRPr lang="en-US"/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000" u="none" strike="noStrike" noProof="0">
                          <a:solidFill>
                            <a:srgbClr val="FF0000"/>
                          </a:solidFill>
                        </a:rPr>
                        <a:t>Al </a:t>
                      </a:r>
                      <a:r>
                        <a:rPr lang="en-US" sz="1000" u="none" strike="noStrike" noProof="0" err="1">
                          <a:solidFill>
                            <a:srgbClr val="FF0000"/>
                          </a:solidFill>
                        </a:rPr>
                        <a:t>uitgevoerd</a:t>
                      </a:r>
                      <a:r>
                        <a:rPr lang="en-US" sz="1000" u="none" strike="noStrike" noProof="0">
                          <a:solidFill>
                            <a:srgbClr val="FF0000"/>
                          </a:solidFill>
                        </a:rPr>
                        <a:t>, </a:t>
                      </a:r>
                      <a:r>
                        <a:rPr lang="en-US" sz="1000" u="none" strike="noStrike" noProof="0" err="1">
                          <a:solidFill>
                            <a:srgbClr val="FF0000"/>
                          </a:solidFill>
                        </a:rPr>
                        <a:t>dus</a:t>
                      </a:r>
                      <a:r>
                        <a:rPr lang="en-US" sz="1000" u="none" strike="noStrike" noProof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1000" u="none" strike="noStrike" noProof="0" err="1">
                          <a:solidFill>
                            <a:srgbClr val="FF0000"/>
                          </a:solidFill>
                        </a:rPr>
                        <a:t>vervalt</a:t>
                      </a:r>
                      <a:endParaRPr lang="en-US" sz="1000" i="1" u="none" strike="noStrike" noProof="0">
                        <a:solidFill>
                          <a:srgbClr val="FF0000"/>
                        </a:solidFill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9727461"/>
                  </a:ext>
                </a:extLst>
              </a:tr>
              <a:tr h="31750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000" err="1"/>
                        <a:t>Kunstwerk</a:t>
                      </a:r>
                      <a:r>
                        <a:rPr lang="en-US" sz="1000"/>
                        <a:t> op/</a:t>
                      </a:r>
                      <a:r>
                        <a:rPr lang="en-US" sz="1000" err="1"/>
                        <a:t>nabij</a:t>
                      </a:r>
                      <a:r>
                        <a:rPr lang="en-US" sz="1000"/>
                        <a:t> </a:t>
                      </a:r>
                      <a:r>
                        <a:rPr lang="en-US" sz="1000" err="1"/>
                        <a:t>Maasbrug</a:t>
                      </a:r>
                      <a:r>
                        <a:rPr lang="en-US" sz="1000"/>
                        <a:t> </a:t>
                      </a:r>
                      <a:r>
                        <a:rPr lang="en-US" sz="1000" err="1"/>
                        <a:t>ter</a:t>
                      </a:r>
                      <a:r>
                        <a:rPr lang="en-US" sz="1000"/>
                        <a:t> </a:t>
                      </a:r>
                      <a:r>
                        <a:rPr lang="en-US" sz="1000" err="1"/>
                        <a:t>cultuurhistorische</a:t>
                      </a:r>
                      <a:r>
                        <a:rPr lang="en-US" sz="1000"/>
                        <a:t> </a:t>
                      </a:r>
                      <a:r>
                        <a:rPr lang="en-US" sz="1000" err="1"/>
                        <a:t>duiding</a:t>
                      </a:r>
                      <a:r>
                        <a:rPr lang="en-US" sz="1000"/>
                        <a:t> </a:t>
                      </a:r>
                      <a:r>
                        <a:rPr lang="en-US" sz="1000" err="1"/>
                        <a:t>brug</a:t>
                      </a:r>
                      <a:r>
                        <a:rPr lang="en-US" sz="1000"/>
                        <a:t> </a:t>
                      </a:r>
                      <a:r>
                        <a:rPr lang="en-US" sz="1000" err="1"/>
                        <a:t>en</a:t>
                      </a:r>
                      <a:r>
                        <a:rPr lang="en-US" sz="1000"/>
                        <a:t> </a:t>
                      </a:r>
                      <a:r>
                        <a:rPr lang="en-US" sz="1000" err="1"/>
                        <a:t>duits</a:t>
                      </a:r>
                      <a:r>
                        <a:rPr lang="en-US" sz="1000"/>
                        <a:t> </a:t>
                      </a:r>
                      <a:r>
                        <a:rPr lang="en-US" sz="1000" err="1"/>
                        <a:t>lijntje</a:t>
                      </a:r>
                      <a:endParaRPr lang="en-US"/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000" b="1" u="none" strike="noStrike" noProof="0"/>
                        <a:t>C2 </a:t>
                      </a:r>
                      <a:r>
                        <a:rPr lang="en-US" sz="1000" b="1" u="none" strike="noStrike" noProof="0" err="1"/>
                        <a:t>Kunstwerk</a:t>
                      </a:r>
                      <a:r>
                        <a:rPr lang="en-US" sz="1000" b="1" u="none" strike="noStrike" noProof="0"/>
                        <a:t> </a:t>
                      </a:r>
                      <a:r>
                        <a:rPr lang="en-US" sz="1000" b="1" u="none" strike="noStrike" noProof="0" err="1"/>
                        <a:t>ter</a:t>
                      </a:r>
                      <a:r>
                        <a:rPr lang="en-US" sz="1000" b="1" u="none" strike="noStrike" noProof="0"/>
                        <a:t> </a:t>
                      </a:r>
                      <a:r>
                        <a:rPr lang="en-US" sz="1000" b="1" u="none" strike="noStrike" noProof="0" err="1"/>
                        <a:t>cultuurhistorische</a:t>
                      </a:r>
                      <a:r>
                        <a:rPr lang="en-US" sz="1000" b="1" u="none" strike="noStrike" noProof="0"/>
                        <a:t> </a:t>
                      </a:r>
                      <a:r>
                        <a:rPr lang="en-US" sz="1000" b="1" u="none" strike="noStrike" noProof="0" err="1"/>
                        <a:t>duiding</a:t>
                      </a:r>
                      <a:r>
                        <a:rPr lang="en-US" sz="1000" b="1" u="none" strike="noStrike" noProof="0"/>
                        <a:t> </a:t>
                      </a:r>
                      <a:r>
                        <a:rPr lang="en-US" sz="1000" b="1" u="none" strike="noStrike" noProof="0" err="1"/>
                        <a:t>Maasbrug</a:t>
                      </a:r>
                      <a:r>
                        <a:rPr lang="en-US" sz="1000" b="1" u="none" strike="noStrike" noProof="0"/>
                        <a:t>/ Duits </a:t>
                      </a:r>
                      <a:r>
                        <a:rPr lang="en-US" sz="1000" b="1" u="none" strike="noStrike" noProof="0" err="1"/>
                        <a:t>Lijntje</a:t>
                      </a:r>
                      <a:endParaRPr lang="en-US" sz="1000" b="1" u="none" strike="noStrike" noProof="0"/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680044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000" err="1"/>
                        <a:t>Maasbrug</a:t>
                      </a:r>
                      <a:r>
                        <a:rPr lang="en-US" sz="1000"/>
                        <a:t> </a:t>
                      </a:r>
                      <a:r>
                        <a:rPr lang="en-US" sz="1000" err="1"/>
                        <a:t>als</a:t>
                      </a:r>
                      <a:r>
                        <a:rPr lang="en-US" sz="1000"/>
                        <a:t> </a:t>
                      </a:r>
                      <a:r>
                        <a:rPr lang="en-US" sz="1000" err="1"/>
                        <a:t>belangrijk</a:t>
                      </a:r>
                      <a:r>
                        <a:rPr lang="en-US" sz="1000"/>
                        <a:t> </a:t>
                      </a:r>
                      <a:r>
                        <a:rPr lang="en-US" sz="1000" err="1"/>
                        <a:t>fietsknooppunt</a:t>
                      </a:r>
                      <a:r>
                        <a:rPr lang="en-US" sz="1000"/>
                        <a:t> van 11 routes, </a:t>
                      </a:r>
                      <a:r>
                        <a:rPr lang="en-US" sz="1000" err="1"/>
                        <a:t>oog</a:t>
                      </a:r>
                      <a:r>
                        <a:rPr lang="en-US" sz="1000"/>
                        <a:t> </a:t>
                      </a:r>
                      <a:r>
                        <a:rPr lang="en-US" sz="1000" err="1"/>
                        <a:t>hebben</a:t>
                      </a:r>
                      <a:r>
                        <a:rPr lang="en-US" sz="1000"/>
                        <a:t> </a:t>
                      </a:r>
                      <a:r>
                        <a:rPr lang="en-US" sz="1000" err="1"/>
                        <a:t>voor</a:t>
                      </a:r>
                      <a:r>
                        <a:rPr lang="en-US" sz="1000"/>
                        <a:t> </a:t>
                      </a:r>
                      <a:r>
                        <a:rPr lang="en-US" sz="1000" err="1"/>
                        <a:t>alternatieve</a:t>
                      </a:r>
                      <a:r>
                        <a:rPr lang="en-US" sz="1000"/>
                        <a:t> routes </a:t>
                      </a:r>
                      <a:r>
                        <a:rPr lang="en-US" sz="1000" err="1"/>
                        <a:t>en</a:t>
                      </a:r>
                      <a:r>
                        <a:rPr lang="en-US" sz="1000"/>
                        <a:t> </a:t>
                      </a:r>
                      <a:r>
                        <a:rPr lang="en-US" sz="1000" err="1"/>
                        <a:t>aanduidingen</a:t>
                      </a:r>
                      <a:endParaRPr lang="en-US" err="1"/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000">
                          <a:solidFill>
                            <a:srgbClr val="FF0000"/>
                          </a:solidFill>
                        </a:rPr>
                        <a:t>Meer </a:t>
                      </a:r>
                      <a:r>
                        <a:rPr lang="en-US" sz="1000" err="1">
                          <a:solidFill>
                            <a:srgbClr val="FF0000"/>
                          </a:solidFill>
                        </a:rPr>
                        <a:t>een</a:t>
                      </a:r>
                      <a:r>
                        <a:rPr lang="en-US" sz="1000">
                          <a:solidFill>
                            <a:srgbClr val="FF0000"/>
                          </a:solidFill>
                        </a:rPr>
                        <a:t> </a:t>
                      </a:r>
                      <a:r>
                        <a:rPr lang="en-US" sz="1000" err="1">
                          <a:solidFill>
                            <a:srgbClr val="FF0000"/>
                          </a:solidFill>
                        </a:rPr>
                        <a:t>tijdelijk</a:t>
                      </a:r>
                      <a:r>
                        <a:rPr lang="en-US" sz="1000">
                          <a:solidFill>
                            <a:srgbClr val="FF0000"/>
                          </a:solidFill>
                        </a:rPr>
                        <a:t> </a:t>
                      </a:r>
                      <a:r>
                        <a:rPr lang="en-US" sz="1000" err="1">
                          <a:solidFill>
                            <a:srgbClr val="FF0000"/>
                          </a:solidFill>
                        </a:rPr>
                        <a:t>inpassingsaspect</a:t>
                      </a:r>
                      <a:r>
                        <a:rPr lang="en-US" sz="1000">
                          <a:solidFill>
                            <a:srgbClr val="FF0000"/>
                          </a:solidFill>
                        </a:rPr>
                        <a:t> van de </a:t>
                      </a:r>
                      <a:r>
                        <a:rPr lang="en-US" sz="1000" err="1">
                          <a:solidFill>
                            <a:srgbClr val="FF0000"/>
                          </a:solidFill>
                        </a:rPr>
                        <a:t>uitvoeringsfase</a:t>
                      </a:r>
                      <a:r>
                        <a:rPr lang="en-US" sz="1000">
                          <a:solidFill>
                            <a:srgbClr val="FF0000"/>
                          </a:solidFill>
                        </a:rPr>
                        <a:t> dan </a:t>
                      </a:r>
                      <a:r>
                        <a:rPr lang="en-US" sz="1000" err="1">
                          <a:solidFill>
                            <a:srgbClr val="FF0000"/>
                          </a:solidFill>
                        </a:rPr>
                        <a:t>een</a:t>
                      </a:r>
                      <a:r>
                        <a:rPr lang="en-US" sz="100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1000" err="1">
                          <a:solidFill>
                            <a:srgbClr val="FF0000"/>
                          </a:solidFill>
                        </a:rPr>
                        <a:t>meekoppelkans</a:t>
                      </a:r>
                      <a:endParaRPr lang="en-US" err="1">
                        <a:solidFill>
                          <a:srgbClr val="FF0000"/>
                        </a:solidFill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5071988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000" err="1"/>
                        <a:t>Verhogen</a:t>
                      </a:r>
                      <a:r>
                        <a:rPr lang="en-US" sz="1000"/>
                        <a:t> </a:t>
                      </a:r>
                      <a:r>
                        <a:rPr lang="en-US" sz="1000" err="1"/>
                        <a:t>dijk</a:t>
                      </a:r>
                      <a:r>
                        <a:rPr lang="en-US" sz="1000"/>
                        <a:t> </a:t>
                      </a:r>
                      <a:r>
                        <a:rPr lang="en-US" sz="1000" err="1"/>
                        <a:t>c.q.</a:t>
                      </a:r>
                      <a:r>
                        <a:rPr lang="en-US" sz="1000"/>
                        <a:t> </a:t>
                      </a:r>
                      <a:r>
                        <a:rPr lang="en-US" sz="1000" err="1"/>
                        <a:t>kruising</a:t>
                      </a:r>
                      <a:r>
                        <a:rPr lang="en-US" sz="1000"/>
                        <a:t> </a:t>
                      </a:r>
                      <a:r>
                        <a:rPr lang="en-US" sz="1000" err="1"/>
                        <a:t>dijk</a:t>
                      </a:r>
                      <a:r>
                        <a:rPr lang="en-US" sz="1000"/>
                        <a:t> / N264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000" b="1">
                          <a:solidFill>
                            <a:schemeClr val="tx1"/>
                          </a:solidFill>
                        </a:rPr>
                        <a:t>WB3 </a:t>
                      </a:r>
                      <a:r>
                        <a:rPr lang="en-US" sz="1000" b="1" err="1">
                          <a:solidFill>
                            <a:schemeClr val="tx1"/>
                          </a:solidFill>
                        </a:rPr>
                        <a:t>Verhoging</a:t>
                      </a:r>
                      <a:r>
                        <a:rPr lang="en-US" sz="1000" b="1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000" b="1" err="1">
                          <a:solidFill>
                            <a:schemeClr val="tx1"/>
                          </a:solidFill>
                        </a:rPr>
                        <a:t>dijk</a:t>
                      </a:r>
                      <a:r>
                        <a:rPr lang="en-US" sz="1000" b="1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000" b="1" err="1">
                          <a:solidFill>
                            <a:schemeClr val="tx1"/>
                          </a:solidFill>
                        </a:rPr>
                        <a:t>bij</a:t>
                      </a:r>
                      <a:r>
                        <a:rPr lang="en-US" sz="1000" b="1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000" b="1" err="1">
                          <a:solidFill>
                            <a:schemeClr val="tx1"/>
                          </a:solidFill>
                        </a:rPr>
                        <a:t>kruising</a:t>
                      </a:r>
                      <a:r>
                        <a:rPr lang="en-US" sz="1000" b="1">
                          <a:solidFill>
                            <a:schemeClr val="tx1"/>
                          </a:solidFill>
                        </a:rPr>
                        <a:t> N264</a:t>
                      </a:r>
                      <a:endParaRPr lang="en-US" sz="1000" b="1" i="1">
                        <a:solidFill>
                          <a:srgbClr val="FF0000"/>
                        </a:solidFill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5091427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64A8B5A8-DF82-4FF0-B324-F6756D439B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err="1">
                <a:latin typeface="Arial"/>
                <a:cs typeface="Arial"/>
              </a:rPr>
              <a:t>Indikken</a:t>
            </a:r>
            <a:r>
              <a:rPr lang="en-US">
                <a:latin typeface="Arial"/>
                <a:cs typeface="Arial"/>
              </a:rPr>
              <a:t> </a:t>
            </a:r>
            <a:r>
              <a:rPr lang="en-US" err="1">
                <a:latin typeface="Arial"/>
                <a:cs typeface="Arial"/>
              </a:rPr>
              <a:t>mkk's</a:t>
            </a:r>
            <a:r>
              <a:rPr lang="en-US">
                <a:latin typeface="Arial"/>
                <a:cs typeface="Arial"/>
              </a:rPr>
              <a:t> Weg </a:t>
            </a:r>
            <a:r>
              <a:rPr lang="en-US" err="1">
                <a:latin typeface="Arial"/>
                <a:cs typeface="Arial"/>
              </a:rPr>
              <a:t>en</a:t>
            </a:r>
            <a:r>
              <a:rPr lang="en-US">
                <a:latin typeface="Arial"/>
                <a:cs typeface="Arial"/>
              </a:rPr>
              <a:t> </a:t>
            </a:r>
            <a:r>
              <a:rPr lang="en-US" err="1">
                <a:latin typeface="Arial"/>
                <a:cs typeface="Arial"/>
              </a:rPr>
              <a:t>brug</a:t>
            </a:r>
            <a:endParaRPr lang="en-US" err="1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6E9A1E62-6665-444E-8A52-7A7CD67BEF6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44920926"/>
              </p:ext>
            </p:extLst>
          </p:nvPr>
        </p:nvGraphicFramePr>
        <p:xfrm>
          <a:off x="4557946" y="3503950"/>
          <a:ext cx="4086225" cy="1254114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4086225">
                  <a:extLst>
                    <a:ext uri="{9D8B030D-6E8A-4147-A177-3AD203B41FA5}">
                      <a16:colId xmlns:a16="http://schemas.microsoft.com/office/drawing/2014/main" val="1486149789"/>
                    </a:ext>
                  </a:extLst>
                </a:gridCol>
              </a:tblGrid>
              <a:tr h="248274">
                <a:tc>
                  <a:txBody>
                    <a:bodyPr/>
                    <a:lstStyle/>
                    <a:p>
                      <a:r>
                        <a:rPr lang="en-US" sz="1000" err="1"/>
                        <a:t>Mogelijke</a:t>
                      </a:r>
                      <a:r>
                        <a:rPr lang="en-US" sz="1000"/>
                        <a:t> </a:t>
                      </a:r>
                      <a:r>
                        <a:rPr lang="en-US" sz="1000" err="1"/>
                        <a:t>nieuwe</a:t>
                      </a:r>
                      <a:r>
                        <a:rPr lang="en-US" sz="1000"/>
                        <a:t> </a:t>
                      </a:r>
                      <a:r>
                        <a:rPr lang="en-US" sz="1000" err="1"/>
                        <a:t>meekoppelkansen</a:t>
                      </a:r>
                      <a:r>
                        <a:rPr lang="en-US" sz="1000"/>
                        <a:t> </a:t>
                      </a:r>
                      <a:r>
                        <a:rPr lang="en-US" sz="1000" err="1"/>
                        <a:t>uit</a:t>
                      </a:r>
                      <a:r>
                        <a:rPr lang="en-US" sz="1000"/>
                        <a:t> </a:t>
                      </a:r>
                      <a:r>
                        <a:rPr lang="en-US" sz="1000" err="1"/>
                        <a:t>werkatelier</a:t>
                      </a:r>
                      <a:r>
                        <a:rPr lang="en-US" sz="1000"/>
                        <a:t> 18/11</a:t>
                      </a:r>
                      <a:endParaRPr lang="en-US" sz="1000" err="1"/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9535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000" b="1"/>
                        <a:t>WB4 </a:t>
                      </a:r>
                      <a:r>
                        <a:rPr lang="en-US" sz="1000" b="1" err="1"/>
                        <a:t>Verbeteren</a:t>
                      </a:r>
                      <a:r>
                        <a:rPr lang="en-US" sz="1000" b="1"/>
                        <a:t> </a:t>
                      </a:r>
                      <a:r>
                        <a:rPr lang="en-US" sz="1000" b="1" err="1"/>
                        <a:t>onveilige</a:t>
                      </a:r>
                      <a:r>
                        <a:rPr lang="en-US" sz="1000" b="1"/>
                        <a:t> </a:t>
                      </a:r>
                      <a:r>
                        <a:rPr lang="en-US" sz="1000" b="1" err="1"/>
                        <a:t>kruisingen</a:t>
                      </a:r>
                      <a:r>
                        <a:rPr lang="en-US" sz="1000" b="1"/>
                        <a:t> </a:t>
                      </a:r>
                      <a:r>
                        <a:rPr lang="en-US" sz="1000" b="1" err="1"/>
                        <a:t>Veerweg</a:t>
                      </a:r>
                      <a:r>
                        <a:rPr lang="en-US" sz="1000" b="1"/>
                        <a:t>, </a:t>
                      </a:r>
                      <a:r>
                        <a:rPr lang="en-US" sz="1000" b="1" err="1"/>
                        <a:t>Hoogeind</a:t>
                      </a:r>
                      <a:r>
                        <a:rPr lang="en-US" sz="1000" b="1"/>
                        <a:t>, </a:t>
                      </a:r>
                      <a:r>
                        <a:rPr lang="en-US" sz="1000" b="1" err="1"/>
                        <a:t>Kruisstraat</a:t>
                      </a:r>
                      <a:r>
                        <a:rPr lang="en-US" sz="1000" b="1"/>
                        <a:t>, </a:t>
                      </a:r>
                      <a:r>
                        <a:rPr lang="en-US" sz="1000" b="1" err="1"/>
                        <a:t>onderdoorgang</a:t>
                      </a:r>
                      <a:r>
                        <a:rPr lang="en-US" sz="1000" b="1"/>
                        <a:t> </a:t>
                      </a:r>
                      <a:r>
                        <a:rPr lang="en-US" sz="1000" b="1" err="1"/>
                        <a:t>Tunneltje</a:t>
                      </a:r>
                      <a:r>
                        <a:rPr lang="en-US" sz="1000" b="1"/>
                        <a:t> </a:t>
                      </a:r>
                      <a:r>
                        <a:rPr lang="en-US" sz="1000" b="1" err="1"/>
                        <a:t>Duits</a:t>
                      </a:r>
                      <a:r>
                        <a:rPr lang="en-US" sz="1000" b="1"/>
                        <a:t> </a:t>
                      </a:r>
                      <a:r>
                        <a:rPr lang="en-US" sz="1000" b="1" err="1"/>
                        <a:t>Lijntje</a:t>
                      </a:r>
                      <a:endParaRPr lang="en-US" b="1" i="0"/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179730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000" b="1"/>
                        <a:t>WB5 </a:t>
                      </a:r>
                      <a:r>
                        <a:rPr lang="en-US" sz="1000" b="1" err="1"/>
                        <a:t>Toevoegen</a:t>
                      </a:r>
                      <a:r>
                        <a:rPr lang="en-US" sz="1000" b="1"/>
                        <a:t> </a:t>
                      </a:r>
                      <a:r>
                        <a:rPr lang="en-US" sz="1000" b="1" err="1"/>
                        <a:t>parkeerplaatsen</a:t>
                      </a:r>
                      <a:r>
                        <a:rPr lang="en-US" sz="1000" b="1"/>
                        <a:t> </a:t>
                      </a:r>
                      <a:r>
                        <a:rPr lang="en-US" sz="1000" b="1" err="1"/>
                        <a:t>Veerhuis</a:t>
                      </a:r>
                      <a:endParaRPr lang="en-US" sz="1000" b="1"/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92796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000" b="1"/>
                        <a:t>WB6 </a:t>
                      </a:r>
                      <a:r>
                        <a:rPr lang="en-US" sz="1000" b="1" err="1"/>
                        <a:t>Opnieuw</a:t>
                      </a:r>
                      <a:r>
                        <a:rPr lang="en-US" sz="1000" b="1"/>
                        <a:t> </a:t>
                      </a:r>
                      <a:r>
                        <a:rPr lang="en-US" sz="1000" b="1" err="1"/>
                        <a:t>aanvullen</a:t>
                      </a:r>
                      <a:r>
                        <a:rPr lang="en-US" sz="1000" b="1"/>
                        <a:t> </a:t>
                      </a:r>
                      <a:r>
                        <a:rPr lang="en-US" sz="1000" b="1" err="1"/>
                        <a:t>ophoging</a:t>
                      </a:r>
                      <a:r>
                        <a:rPr lang="en-US" sz="1000" b="1"/>
                        <a:t> </a:t>
                      </a:r>
                      <a:r>
                        <a:rPr lang="en-US" sz="1000" b="1" err="1"/>
                        <a:t>terrein</a:t>
                      </a:r>
                      <a:r>
                        <a:rPr lang="en-US" sz="1000" b="1"/>
                        <a:t> </a:t>
                      </a:r>
                      <a:r>
                        <a:rPr lang="en-US" sz="1000" b="1" err="1"/>
                        <a:t>naast</a:t>
                      </a:r>
                      <a:r>
                        <a:rPr lang="en-US" sz="1000" b="1"/>
                        <a:t> </a:t>
                      </a:r>
                      <a:r>
                        <a:rPr lang="en-US" sz="1000" b="1" err="1"/>
                        <a:t>Veerhuis</a:t>
                      </a:r>
                      <a:endParaRPr lang="en-US"/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67708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156577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83249-AF1C-47DC-AD9D-98BB11425A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err="1">
                <a:latin typeface="Arial"/>
                <a:cs typeface="Arial"/>
              </a:rPr>
              <a:t>Indikken</a:t>
            </a:r>
            <a:r>
              <a:rPr lang="en-US">
                <a:latin typeface="Arial"/>
                <a:cs typeface="Arial"/>
              </a:rPr>
              <a:t> </a:t>
            </a:r>
            <a:r>
              <a:rPr lang="en-US" err="1">
                <a:latin typeface="Arial"/>
                <a:cs typeface="Arial"/>
              </a:rPr>
              <a:t>mkk's</a:t>
            </a:r>
            <a:r>
              <a:rPr lang="en-US">
                <a:latin typeface="Arial"/>
                <a:cs typeface="Arial"/>
              </a:rPr>
              <a:t> </a:t>
            </a:r>
            <a:r>
              <a:rPr lang="en-US" err="1">
                <a:latin typeface="Arial"/>
                <a:cs typeface="Arial"/>
              </a:rPr>
              <a:t>cultuurhistorie</a:t>
            </a:r>
            <a:endParaRPr lang="en-US" err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052A16-0E21-4C79-B980-F6AAA71819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BD6230D-9EA7-4C66-A41A-D261ABE55AA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09179258"/>
              </p:ext>
            </p:extLst>
          </p:nvPr>
        </p:nvGraphicFramePr>
        <p:xfrm>
          <a:off x="468442" y="890040"/>
          <a:ext cx="8172450" cy="1772919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4086225">
                  <a:extLst>
                    <a:ext uri="{9D8B030D-6E8A-4147-A177-3AD203B41FA5}">
                      <a16:colId xmlns:a16="http://schemas.microsoft.com/office/drawing/2014/main" val="1667174409"/>
                    </a:ext>
                  </a:extLst>
                </a:gridCol>
                <a:gridCol w="4086225">
                  <a:extLst>
                    <a:ext uri="{9D8B030D-6E8A-4147-A177-3AD203B41FA5}">
                      <a16:colId xmlns:a16="http://schemas.microsoft.com/office/drawing/2014/main" val="1486149789"/>
                    </a:ext>
                  </a:extLst>
                </a:gridCol>
              </a:tblGrid>
              <a:tr h="370839">
                <a:tc>
                  <a:txBody>
                    <a:bodyPr/>
                    <a:lstStyle/>
                    <a:p>
                      <a:r>
                        <a:rPr lang="en-US" sz="1000"/>
                        <a:t>Oude </a:t>
                      </a:r>
                      <a:r>
                        <a:rPr lang="en-US" sz="1000" err="1"/>
                        <a:t>meekoppelkans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err="1"/>
                        <a:t>Nieuwe</a:t>
                      </a:r>
                      <a:r>
                        <a:rPr lang="en-US" sz="1000"/>
                        <a:t> '</a:t>
                      </a:r>
                      <a:r>
                        <a:rPr lang="en-US" sz="1000" err="1"/>
                        <a:t>ingedikte</a:t>
                      </a:r>
                      <a:r>
                        <a:rPr lang="en-US" sz="1000"/>
                        <a:t>' </a:t>
                      </a:r>
                      <a:r>
                        <a:rPr lang="en-US" sz="1000" err="1"/>
                        <a:t>meekoppelkans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9535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000" err="1"/>
                        <a:t>Kinderboekenreeks</a:t>
                      </a:r>
                      <a:r>
                        <a:rPr lang="en-US" sz="1000"/>
                        <a:t> </a:t>
                      </a:r>
                      <a:r>
                        <a:rPr lang="en-US" sz="1000" err="1"/>
                        <a:t>geschiedenis</a:t>
                      </a:r>
                      <a:r>
                        <a:rPr lang="en-US" sz="1000"/>
                        <a:t> - Gennep op de </a:t>
                      </a:r>
                      <a:r>
                        <a:rPr lang="en-US" sz="1000" err="1"/>
                        <a:t>kaart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000">
                          <a:solidFill>
                            <a:srgbClr val="FF0000"/>
                          </a:solidFill>
                        </a:rPr>
                        <a:t>Buiten </a:t>
                      </a:r>
                      <a:r>
                        <a:rPr lang="en-US" sz="1000" err="1">
                          <a:solidFill>
                            <a:srgbClr val="FF0000"/>
                          </a:solidFill>
                        </a:rPr>
                        <a:t>plangebied</a:t>
                      </a:r>
                      <a:r>
                        <a:rPr lang="en-US" sz="1000">
                          <a:solidFill>
                            <a:srgbClr val="FF0000"/>
                          </a:solidFill>
                        </a:rPr>
                        <a:t>, </a:t>
                      </a:r>
                      <a:r>
                        <a:rPr lang="en-US" sz="1000" err="1">
                          <a:solidFill>
                            <a:srgbClr val="FF0000"/>
                          </a:solidFill>
                        </a:rPr>
                        <a:t>geen</a:t>
                      </a:r>
                      <a:r>
                        <a:rPr lang="en-US" sz="1000">
                          <a:solidFill>
                            <a:srgbClr val="FF0000"/>
                          </a:solidFill>
                        </a:rPr>
                        <a:t> </a:t>
                      </a:r>
                      <a:r>
                        <a:rPr lang="en-US" sz="1000" err="1">
                          <a:solidFill>
                            <a:srgbClr val="FF0000"/>
                          </a:solidFill>
                        </a:rPr>
                        <a:t>ruimtelijke</a:t>
                      </a:r>
                      <a:r>
                        <a:rPr lang="en-US" sz="100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1000" err="1">
                          <a:solidFill>
                            <a:srgbClr val="FF0000"/>
                          </a:solidFill>
                        </a:rPr>
                        <a:t>dimensie</a:t>
                      </a:r>
                      <a:r>
                        <a:rPr lang="en-US" sz="1000">
                          <a:solidFill>
                            <a:srgbClr val="FF0000"/>
                          </a:solidFill>
                        </a:rPr>
                        <a:t>, </a:t>
                      </a:r>
                      <a:r>
                        <a:rPr lang="en-US" sz="1000" err="1">
                          <a:solidFill>
                            <a:srgbClr val="FF0000"/>
                          </a:solidFill>
                        </a:rPr>
                        <a:t>vervallen</a:t>
                      </a:r>
                      <a:endParaRPr lang="en-US" sz="1000" i="1" err="1">
                        <a:solidFill>
                          <a:srgbClr val="FF0000"/>
                        </a:solidFill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5179730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000" err="1"/>
                        <a:t>Circumvallatielinie</a:t>
                      </a:r>
                      <a:r>
                        <a:rPr lang="en-US" sz="1000"/>
                        <a:t> – Gennep op de </a:t>
                      </a:r>
                      <a:r>
                        <a:rPr lang="en-US" sz="1000" err="1"/>
                        <a:t>kaart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000" b="1"/>
                        <a:t>C3 </a:t>
                      </a:r>
                      <a:r>
                        <a:rPr lang="en-US" sz="1000" b="1" err="1"/>
                        <a:t>Verhaal</a:t>
                      </a:r>
                      <a:r>
                        <a:rPr lang="en-US" sz="1000" b="1"/>
                        <a:t> </a:t>
                      </a:r>
                      <a:r>
                        <a:rPr lang="en-US" sz="1000" b="1" err="1"/>
                        <a:t>circumvallatielinie</a:t>
                      </a:r>
                      <a:r>
                        <a:rPr lang="en-US" sz="1000" b="1"/>
                        <a:t> </a:t>
                      </a:r>
                      <a:r>
                        <a:rPr lang="en-US" sz="1000" b="1" err="1"/>
                        <a:t>vertellen</a:t>
                      </a:r>
                      <a:r>
                        <a:rPr lang="en-US" sz="1000" b="1"/>
                        <a:t> in het </a:t>
                      </a:r>
                      <a:r>
                        <a:rPr lang="en-US" sz="1000" b="1" err="1"/>
                        <a:t>gebied</a:t>
                      </a:r>
                      <a:endParaRPr lang="en-US" sz="1000" b="1"/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92796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000" err="1"/>
                        <a:t>Cultuurhistorische</a:t>
                      </a:r>
                      <a:r>
                        <a:rPr lang="en-US" sz="1000"/>
                        <a:t> </a:t>
                      </a:r>
                      <a:r>
                        <a:rPr lang="en-US" sz="1000" err="1"/>
                        <a:t>verhaal</a:t>
                      </a:r>
                      <a:r>
                        <a:rPr lang="en-US" sz="1000"/>
                        <a:t> </a:t>
                      </a:r>
                      <a:r>
                        <a:rPr lang="en-US" sz="1000" err="1"/>
                        <a:t>vertellen</a:t>
                      </a:r>
                      <a:r>
                        <a:rPr lang="en-US" sz="1000"/>
                        <a:t> van de </a:t>
                      </a:r>
                      <a:r>
                        <a:rPr lang="en-US" sz="1000" err="1"/>
                        <a:t>oorlog</a:t>
                      </a:r>
                      <a:r>
                        <a:rPr lang="en-US" sz="1000"/>
                        <a:t>, </a:t>
                      </a:r>
                      <a:r>
                        <a:rPr lang="en-US" sz="1000" err="1"/>
                        <a:t>brug</a:t>
                      </a:r>
                      <a:r>
                        <a:rPr lang="en-US" sz="1000"/>
                        <a:t>, Duits </a:t>
                      </a:r>
                      <a:r>
                        <a:rPr lang="en-US" sz="1000" err="1"/>
                        <a:t>Lijntje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000" b="1"/>
                        <a:t>C4 </a:t>
                      </a:r>
                      <a:r>
                        <a:rPr lang="en-US" sz="1000" b="1" err="1"/>
                        <a:t>Verhaal</a:t>
                      </a:r>
                      <a:r>
                        <a:rPr lang="en-US" sz="1000" b="1"/>
                        <a:t> </a:t>
                      </a:r>
                      <a:r>
                        <a:rPr lang="en-US" sz="1000" b="1" err="1"/>
                        <a:t>oorlog</a:t>
                      </a:r>
                      <a:r>
                        <a:rPr lang="en-US" sz="1000" b="1"/>
                        <a:t>, </a:t>
                      </a:r>
                      <a:r>
                        <a:rPr lang="en-US" sz="1000" b="1" err="1"/>
                        <a:t>brug</a:t>
                      </a:r>
                      <a:r>
                        <a:rPr lang="en-US" sz="1000" b="1"/>
                        <a:t> </a:t>
                      </a:r>
                      <a:r>
                        <a:rPr lang="en-US" sz="1000" b="1" err="1"/>
                        <a:t>en</a:t>
                      </a:r>
                      <a:r>
                        <a:rPr lang="en-US" sz="1000" b="1"/>
                        <a:t> Duits </a:t>
                      </a:r>
                      <a:r>
                        <a:rPr lang="en-US" sz="1000" b="1" err="1"/>
                        <a:t>Lijntje</a:t>
                      </a:r>
                      <a:r>
                        <a:rPr lang="en-US" sz="1000" b="1"/>
                        <a:t> </a:t>
                      </a:r>
                      <a:r>
                        <a:rPr lang="en-US" sz="1000" b="1" err="1"/>
                        <a:t>vertellen</a:t>
                      </a:r>
                      <a:r>
                        <a:rPr lang="en-US" sz="1000" b="1"/>
                        <a:t> in het </a:t>
                      </a:r>
                      <a:r>
                        <a:rPr lang="en-US" sz="1000" b="1" err="1"/>
                        <a:t>gebied</a:t>
                      </a:r>
                      <a:endParaRPr lang="en-US" sz="1000" b="1"/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677084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000" err="1"/>
                        <a:t>Behoud</a:t>
                      </a:r>
                      <a:r>
                        <a:rPr lang="en-US" sz="1000"/>
                        <a:t> </a:t>
                      </a:r>
                      <a:r>
                        <a:rPr lang="en-US" sz="1000" err="1"/>
                        <a:t>Kazematten</a:t>
                      </a:r>
                      <a:r>
                        <a:rPr lang="en-US" sz="1000"/>
                        <a:t> met </a:t>
                      </a:r>
                      <a:r>
                        <a:rPr lang="en-US" sz="1000" err="1"/>
                        <a:t>uitzichtpunten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000" b="1" u="none" strike="noStrike" noProof="0"/>
                        <a:t>C5 </a:t>
                      </a:r>
                      <a:r>
                        <a:rPr lang="en-US" sz="1000" b="1" u="none" strike="noStrike" noProof="0" err="1"/>
                        <a:t>Uitzichtpunten</a:t>
                      </a:r>
                      <a:r>
                        <a:rPr lang="en-US" sz="1000" b="1" u="none" strike="noStrike" noProof="0"/>
                        <a:t> op/ </a:t>
                      </a:r>
                      <a:r>
                        <a:rPr lang="en-US" sz="1000" b="1" u="none" strike="noStrike" noProof="0" err="1"/>
                        <a:t>rond</a:t>
                      </a:r>
                      <a:r>
                        <a:rPr lang="en-US" sz="1000" b="1" u="none" strike="noStrike" noProof="0"/>
                        <a:t> de </a:t>
                      </a:r>
                      <a:r>
                        <a:rPr lang="en-US" sz="1000" b="1" u="none" strike="noStrike" noProof="0" err="1"/>
                        <a:t>Kazematten</a:t>
                      </a:r>
                      <a:endParaRPr lang="en-US" sz="1000" b="1" u="none" strike="noStrike" noProof="0"/>
                    </a:p>
                    <a:p>
                      <a:pPr lvl="0">
                        <a:buNone/>
                      </a:pPr>
                      <a:r>
                        <a:rPr lang="en-US" sz="1000" b="0" u="none" strike="noStrike" noProof="0" err="1"/>
                        <a:t>iig</a:t>
                      </a:r>
                      <a:r>
                        <a:rPr lang="en-US" sz="1000" b="0" u="none" strike="noStrike" noProof="0"/>
                        <a:t> </a:t>
                      </a:r>
                      <a:r>
                        <a:rPr lang="en-US" sz="1000" b="0" u="none" strike="noStrike" noProof="0" err="1"/>
                        <a:t>inpassingsvariant</a:t>
                      </a:r>
                      <a:r>
                        <a:rPr lang="en-US" sz="1000" b="0" u="none" strike="noStrike" noProof="0"/>
                        <a:t>(i4) </a:t>
                      </a:r>
                      <a:r>
                        <a:rPr lang="en-US" sz="1000" b="0" u="none" strike="noStrike" noProof="0" err="1"/>
                        <a:t>behoud</a:t>
                      </a:r>
                      <a:r>
                        <a:rPr lang="en-US" sz="1000" b="0" u="none" strike="noStrike" noProof="0"/>
                        <a:t> </a:t>
                      </a:r>
                      <a:r>
                        <a:rPr lang="en-US" sz="1000" b="0" u="none" strike="noStrike" noProof="0" err="1"/>
                        <a:t>kazematten</a:t>
                      </a:r>
                      <a:r>
                        <a:rPr lang="en-US" sz="1000" b="0" u="none" strike="noStrike" noProof="0"/>
                        <a:t> </a:t>
                      </a:r>
                      <a:r>
                        <a:rPr lang="en-US" sz="1000" b="0" u="none" strike="noStrike" noProof="0" err="1"/>
                        <a:t>zoals</a:t>
                      </a:r>
                      <a:r>
                        <a:rPr lang="en-US" sz="1000" b="0" u="none" strike="noStrike" noProof="0"/>
                        <a:t> </a:t>
                      </a:r>
                      <a:r>
                        <a:rPr lang="en-US" sz="1000" b="0" u="none" strike="noStrike" noProof="0" err="1"/>
                        <a:t>ze</a:t>
                      </a:r>
                      <a:r>
                        <a:rPr lang="en-US" sz="1000" b="0" u="none" strike="noStrike" noProof="0"/>
                        <a:t> nu in het </a:t>
                      </a:r>
                      <a:r>
                        <a:rPr lang="en-US" sz="1000" b="0" u="none" strike="noStrike" noProof="0" err="1"/>
                        <a:t>landschap</a:t>
                      </a:r>
                      <a:r>
                        <a:rPr lang="en-US" sz="1000" b="0" u="none" strike="noStrike" noProof="0"/>
                        <a:t> </a:t>
                      </a:r>
                      <a:r>
                        <a:rPr lang="en-US" sz="1000" b="0" u="none" strike="noStrike" noProof="0" err="1"/>
                        <a:t>liggen</a:t>
                      </a:r>
                      <a:endParaRPr lang="en-US" sz="1000" b="0" i="1" u="none" strike="noStrike" noProof="0">
                        <a:latin typeface="Calibri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97274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904009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D39AF9-3F88-4418-9C2E-8E9C00AB4C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err="1">
                <a:latin typeface="Arial"/>
                <a:cs typeface="Arial"/>
              </a:rPr>
              <a:t>Indikken</a:t>
            </a:r>
            <a:r>
              <a:rPr lang="en-US">
                <a:latin typeface="Arial"/>
                <a:cs typeface="Arial"/>
              </a:rPr>
              <a:t> </a:t>
            </a:r>
            <a:r>
              <a:rPr lang="en-US" err="1">
                <a:latin typeface="Arial"/>
                <a:cs typeface="Arial"/>
              </a:rPr>
              <a:t>mkk's</a:t>
            </a:r>
            <a:r>
              <a:rPr lang="en-US">
                <a:latin typeface="Arial"/>
                <a:cs typeface="Arial"/>
              </a:rPr>
              <a:t> </a:t>
            </a:r>
            <a:r>
              <a:rPr lang="en-US" err="1">
                <a:latin typeface="Arial"/>
                <a:cs typeface="Arial"/>
              </a:rPr>
              <a:t>recreatie</a:t>
            </a:r>
            <a:endParaRPr lang="en-US" b="0" err="1">
              <a:latin typeface="Arial"/>
              <a:cs typeface="Arial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703221-FDC2-4317-B708-3BEDC03CC7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74DE9E63-E9D4-4211-8AA0-A8B6CDF53C4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05534113"/>
              </p:ext>
            </p:extLst>
          </p:nvPr>
        </p:nvGraphicFramePr>
        <p:xfrm>
          <a:off x="468442" y="890040"/>
          <a:ext cx="8172450" cy="3114409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3586723">
                  <a:extLst>
                    <a:ext uri="{9D8B030D-6E8A-4147-A177-3AD203B41FA5}">
                      <a16:colId xmlns:a16="http://schemas.microsoft.com/office/drawing/2014/main" val="1667174409"/>
                    </a:ext>
                  </a:extLst>
                </a:gridCol>
                <a:gridCol w="4585727">
                  <a:extLst>
                    <a:ext uri="{9D8B030D-6E8A-4147-A177-3AD203B41FA5}">
                      <a16:colId xmlns:a16="http://schemas.microsoft.com/office/drawing/2014/main" val="1486149789"/>
                    </a:ext>
                  </a:extLst>
                </a:gridCol>
              </a:tblGrid>
              <a:tr h="310249">
                <a:tc>
                  <a:txBody>
                    <a:bodyPr/>
                    <a:lstStyle/>
                    <a:p>
                      <a:r>
                        <a:rPr lang="en-US" sz="1000"/>
                        <a:t>Oude </a:t>
                      </a:r>
                      <a:r>
                        <a:rPr lang="en-US" sz="1000" err="1"/>
                        <a:t>meekoppelkans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err="1"/>
                        <a:t>Nieuwe</a:t>
                      </a:r>
                      <a:r>
                        <a:rPr lang="en-US" sz="1000"/>
                        <a:t> '</a:t>
                      </a:r>
                      <a:r>
                        <a:rPr lang="en-US" sz="1000" err="1"/>
                        <a:t>ingedikte</a:t>
                      </a:r>
                      <a:r>
                        <a:rPr lang="en-US" sz="1000"/>
                        <a:t>' </a:t>
                      </a:r>
                      <a:r>
                        <a:rPr lang="en-US" sz="1000" err="1"/>
                        <a:t>meekoppelkans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95356"/>
                  </a:ext>
                </a:extLst>
              </a:tr>
              <a:tr h="239595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000" err="1"/>
                        <a:t>Voetveer</a:t>
                      </a:r>
                      <a:r>
                        <a:rPr lang="en-US" sz="1000"/>
                        <a:t> Gennep - </a:t>
                      </a:r>
                      <a:r>
                        <a:rPr lang="en-US" sz="1000" err="1"/>
                        <a:t>Oeffelt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000" b="1"/>
                        <a:t>R3. Nieuw </a:t>
                      </a:r>
                      <a:r>
                        <a:rPr lang="en-US" sz="1000" b="1" err="1"/>
                        <a:t>voetveer</a:t>
                      </a:r>
                      <a:r>
                        <a:rPr lang="en-US" sz="1000" b="1"/>
                        <a:t> Gennep-</a:t>
                      </a:r>
                      <a:r>
                        <a:rPr lang="en-US" sz="1000" b="1" err="1"/>
                        <a:t>Oeffelt</a:t>
                      </a:r>
                      <a:r>
                        <a:rPr lang="en-US" sz="1000" b="1"/>
                        <a:t> op </a:t>
                      </a:r>
                      <a:r>
                        <a:rPr lang="en-US" sz="1000" b="1" err="1"/>
                        <a:t>historische</a:t>
                      </a:r>
                      <a:r>
                        <a:rPr lang="en-US" sz="1000" b="1"/>
                        <a:t> </a:t>
                      </a:r>
                      <a:r>
                        <a:rPr lang="en-US" sz="1000" b="1" err="1"/>
                        <a:t>locatie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179730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000" err="1"/>
                        <a:t>Internationale</a:t>
                      </a:r>
                      <a:r>
                        <a:rPr lang="en-US" sz="1000"/>
                        <a:t> </a:t>
                      </a:r>
                      <a:r>
                        <a:rPr lang="en-US" sz="1000" err="1"/>
                        <a:t>fietsverbinding</a:t>
                      </a:r>
                      <a:r>
                        <a:rPr lang="en-US" sz="1000"/>
                        <a:t> Maas-</a:t>
                      </a:r>
                      <a:r>
                        <a:rPr lang="en-US" sz="1000" err="1"/>
                        <a:t>gennep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000" i="1" err="1"/>
                        <a:t>Inpassing</a:t>
                      </a:r>
                      <a:r>
                        <a:rPr lang="en-US" sz="1000" i="1"/>
                        <a:t> (i5): </a:t>
                      </a:r>
                      <a:r>
                        <a:rPr lang="en-US" sz="1000" i="1" err="1"/>
                        <a:t>Internationale</a:t>
                      </a:r>
                      <a:r>
                        <a:rPr lang="en-US" sz="1000" i="1"/>
                        <a:t> </a:t>
                      </a:r>
                      <a:r>
                        <a:rPr lang="en-US" sz="1000" i="1" err="1"/>
                        <a:t>fietsverbinding</a:t>
                      </a:r>
                      <a:r>
                        <a:rPr lang="en-US" sz="1000" i="1"/>
                        <a:t> Maas-Gennep </a:t>
                      </a:r>
                      <a:r>
                        <a:rPr lang="en-US" sz="1000" i="1" err="1"/>
                        <a:t>instandhouden</a:t>
                      </a:r>
                      <a:r>
                        <a:rPr lang="en-US" sz="1000" i="1"/>
                        <a:t> </a:t>
                      </a:r>
                      <a:r>
                        <a:rPr lang="en-US" sz="1000" i="1" err="1"/>
                        <a:t>na</a:t>
                      </a:r>
                      <a:r>
                        <a:rPr lang="en-US" sz="1000" i="1"/>
                        <a:t> </a:t>
                      </a:r>
                      <a:r>
                        <a:rPr lang="en-US" sz="1000" i="1" err="1"/>
                        <a:t>aanleg</a:t>
                      </a:r>
                      <a:endParaRPr lang="en-US" i="1"/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927965"/>
                  </a:ext>
                </a:extLst>
              </a:tr>
              <a:tr h="239595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000"/>
                        <a:t>Oude </a:t>
                      </a:r>
                      <a:r>
                        <a:rPr lang="en-US" sz="1000" err="1"/>
                        <a:t>vissteiger</a:t>
                      </a:r>
                      <a:r>
                        <a:rPr lang="en-US" sz="1000"/>
                        <a:t> </a:t>
                      </a:r>
                      <a:r>
                        <a:rPr lang="en-US" sz="1000" err="1"/>
                        <a:t>herstellen</a:t>
                      </a:r>
                      <a:r>
                        <a:rPr lang="en-US" sz="1000"/>
                        <a:t> </a:t>
                      </a:r>
                      <a:r>
                        <a:rPr lang="en-US" sz="1000" err="1"/>
                        <a:t>t.b.v</a:t>
                      </a:r>
                      <a:r>
                        <a:rPr lang="en-US" sz="1000"/>
                        <a:t>. </a:t>
                      </a:r>
                      <a:r>
                        <a:rPr lang="en-US" sz="1000" err="1"/>
                        <a:t>hengelsporters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000" b="1"/>
                        <a:t>R4. Oude </a:t>
                      </a:r>
                      <a:r>
                        <a:rPr lang="en-US" sz="1000" b="1" err="1"/>
                        <a:t>vissteiger</a:t>
                      </a:r>
                      <a:r>
                        <a:rPr lang="en-US" sz="1000" b="1"/>
                        <a:t> </a:t>
                      </a:r>
                      <a:r>
                        <a:rPr lang="en-US" sz="1000" b="1" err="1"/>
                        <a:t>herstellen</a:t>
                      </a:r>
                      <a:r>
                        <a:rPr lang="en-US" sz="1000" b="1"/>
                        <a:t> </a:t>
                      </a:r>
                      <a:r>
                        <a:rPr lang="en-US" sz="1000" b="1" err="1"/>
                        <a:t>t.b.v</a:t>
                      </a:r>
                      <a:r>
                        <a:rPr lang="en-US" sz="1000" b="1"/>
                        <a:t>. </a:t>
                      </a:r>
                      <a:r>
                        <a:rPr lang="en-US" sz="1000" b="1" err="1"/>
                        <a:t>hengelsporters</a:t>
                      </a:r>
                      <a:endParaRPr lang="en-US" b="1"/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6770843"/>
                  </a:ext>
                </a:extLst>
              </a:tr>
              <a:tr h="389342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000" err="1"/>
                        <a:t>Strandjes</a:t>
                      </a:r>
                      <a:r>
                        <a:rPr lang="en-US" sz="1000"/>
                        <a:t> </a:t>
                      </a:r>
                      <a:r>
                        <a:rPr lang="en-US" sz="1000" err="1"/>
                        <a:t>langs</a:t>
                      </a:r>
                      <a:r>
                        <a:rPr lang="en-US" sz="1000"/>
                        <a:t> de </a:t>
                      </a:r>
                      <a:r>
                        <a:rPr lang="en-US" sz="1000" err="1"/>
                        <a:t>maas</a:t>
                      </a:r>
                      <a:r>
                        <a:rPr lang="en-US" sz="1000"/>
                        <a:t> in het </a:t>
                      </a:r>
                      <a:r>
                        <a:rPr lang="en-US" sz="1000" err="1"/>
                        <a:t>Maasheggengebied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000" b="1" u="none" strike="noStrike" noProof="0"/>
                        <a:t>R2. </a:t>
                      </a:r>
                      <a:r>
                        <a:rPr lang="en-US" sz="1000" b="1" u="none" strike="noStrike" noProof="0" err="1"/>
                        <a:t>Ontwikkelen</a:t>
                      </a:r>
                      <a:r>
                        <a:rPr lang="en-US" sz="1000" b="1" u="none" strike="noStrike" noProof="0"/>
                        <a:t> </a:t>
                      </a:r>
                      <a:r>
                        <a:rPr lang="en-US" sz="1000" b="1" u="none" strike="noStrike" noProof="0" err="1"/>
                        <a:t>omgeving</a:t>
                      </a:r>
                      <a:r>
                        <a:rPr lang="en-US" sz="1000" b="1" u="none" strike="noStrike" noProof="0"/>
                        <a:t> </a:t>
                      </a:r>
                      <a:r>
                        <a:rPr lang="en-US" sz="1000" b="1" u="none" strike="noStrike" noProof="0" err="1"/>
                        <a:t>Veerhuis</a:t>
                      </a:r>
                      <a:r>
                        <a:rPr lang="en-US" sz="1000" b="1" u="none" strike="noStrike" noProof="0"/>
                        <a:t> tot </a:t>
                      </a:r>
                      <a:r>
                        <a:rPr lang="en-US" sz="1000" b="1" u="none" strike="noStrike" noProof="0" err="1"/>
                        <a:t>natuurpoort</a:t>
                      </a:r>
                      <a:r>
                        <a:rPr lang="en-US" sz="1000" b="1" u="none" strike="noStrike" noProof="0"/>
                        <a:t>/</a:t>
                      </a:r>
                      <a:r>
                        <a:rPr lang="en-US" sz="1000" b="1" u="none" strike="noStrike" noProof="0" err="1"/>
                        <a:t>infocentrum</a:t>
                      </a:r>
                      <a:r>
                        <a:rPr lang="en-US" sz="1000" b="1" u="none" strike="noStrike" noProof="0"/>
                        <a:t>/</a:t>
                      </a:r>
                      <a:r>
                        <a:rPr lang="en-US" sz="1000" b="1" u="none" strike="noStrike" noProof="0" err="1"/>
                        <a:t>zwemlocatie</a:t>
                      </a:r>
                      <a:r>
                        <a:rPr lang="en-US" sz="1000" b="1" u="none" strike="noStrike" noProof="0"/>
                        <a:t> / </a:t>
                      </a:r>
                      <a:r>
                        <a:rPr lang="en-US" sz="1000" b="1" u="none" strike="noStrike" noProof="0" err="1"/>
                        <a:t>aanlegplek</a:t>
                      </a:r>
                      <a:endParaRPr lang="en-US" sz="1000" b="1" i="0" u="none" strike="noStrike" noProof="0" err="1">
                        <a:latin typeface="Calibri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9727461"/>
                  </a:ext>
                </a:extLst>
              </a:tr>
              <a:tr h="389342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000" err="1"/>
                        <a:t>Verbeteren</a:t>
                      </a:r>
                      <a:r>
                        <a:rPr lang="en-US" sz="1000"/>
                        <a:t> </a:t>
                      </a:r>
                      <a:r>
                        <a:rPr lang="en-US" sz="1000" err="1"/>
                        <a:t>recreatieve</a:t>
                      </a:r>
                      <a:r>
                        <a:rPr lang="en-US" sz="1000"/>
                        <a:t> </a:t>
                      </a:r>
                      <a:r>
                        <a:rPr lang="en-US" sz="1000" err="1"/>
                        <a:t>fiets</a:t>
                      </a:r>
                      <a:r>
                        <a:rPr lang="en-US" sz="1000"/>
                        <a:t>- </a:t>
                      </a:r>
                      <a:r>
                        <a:rPr lang="en-US" sz="1000" err="1"/>
                        <a:t>en</a:t>
                      </a:r>
                      <a:r>
                        <a:rPr lang="en-US" sz="1000"/>
                        <a:t> </a:t>
                      </a:r>
                      <a:r>
                        <a:rPr lang="en-US" sz="1000" err="1"/>
                        <a:t>wandelroutes</a:t>
                      </a:r>
                      <a:r>
                        <a:rPr lang="en-US" sz="1000"/>
                        <a:t> in het </a:t>
                      </a:r>
                      <a:r>
                        <a:rPr lang="en-US" sz="1000" err="1"/>
                        <a:t>gebied</a:t>
                      </a:r>
                      <a:r>
                        <a:rPr lang="en-US" sz="1000"/>
                        <a:t> om </a:t>
                      </a:r>
                      <a:r>
                        <a:rPr lang="en-US" sz="1000" err="1"/>
                        <a:t>aantrekkelijkheid</a:t>
                      </a:r>
                      <a:r>
                        <a:rPr lang="en-US" sz="1000"/>
                        <a:t> </a:t>
                      </a:r>
                      <a:r>
                        <a:rPr lang="en-US" sz="1000" err="1"/>
                        <a:t>te</a:t>
                      </a:r>
                      <a:r>
                        <a:rPr lang="en-US" sz="1000"/>
                        <a:t> </a:t>
                      </a:r>
                      <a:r>
                        <a:rPr lang="en-US" sz="1000" err="1"/>
                        <a:t>vergroten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 u="none" strike="noStrike" noProof="0"/>
                        <a:t>R1. </a:t>
                      </a:r>
                      <a:r>
                        <a:rPr lang="en-US" sz="1000" b="1" u="none" strike="noStrike" noProof="0" err="1"/>
                        <a:t>Nieuwe</a:t>
                      </a:r>
                      <a:r>
                        <a:rPr lang="en-US" sz="1000" b="1" u="none" strike="noStrike" noProof="0"/>
                        <a:t> </a:t>
                      </a:r>
                      <a:r>
                        <a:rPr lang="en-US" sz="1000" b="1" u="none" strike="noStrike" noProof="0" err="1"/>
                        <a:t>wandel</a:t>
                      </a:r>
                      <a:r>
                        <a:rPr lang="en-US" sz="1000" b="1" u="none" strike="noStrike" noProof="0"/>
                        <a:t>-, </a:t>
                      </a:r>
                      <a:r>
                        <a:rPr lang="en-US" sz="1000" b="1" u="none" strike="noStrike" noProof="0" err="1"/>
                        <a:t>fietsroutes</a:t>
                      </a:r>
                      <a:r>
                        <a:rPr lang="en-US" sz="1000" b="1" u="none" strike="noStrike" noProof="0"/>
                        <a:t> </a:t>
                      </a:r>
                      <a:r>
                        <a:rPr lang="en-US" sz="1000" b="1" u="none" strike="noStrike" noProof="0" err="1"/>
                        <a:t>en</a:t>
                      </a:r>
                      <a:r>
                        <a:rPr lang="en-US" sz="1000" b="1" u="none" strike="noStrike" noProof="0"/>
                        <a:t> </a:t>
                      </a:r>
                      <a:r>
                        <a:rPr lang="en-US" sz="1000" b="1" u="none" strike="noStrike" noProof="0" err="1"/>
                        <a:t>uitkijkpunten</a:t>
                      </a:r>
                      <a:r>
                        <a:rPr lang="en-US" sz="1000" b="1" u="none" strike="noStrike" noProof="0"/>
                        <a:t> </a:t>
                      </a:r>
                      <a:r>
                        <a:rPr lang="en-US" sz="1000" b="1" u="none" strike="noStrike" noProof="0" err="1"/>
                        <a:t>binnen</a:t>
                      </a:r>
                      <a:r>
                        <a:rPr lang="en-US" sz="1000" b="1" u="none" strike="noStrike" noProof="0"/>
                        <a:t> </a:t>
                      </a:r>
                      <a:r>
                        <a:rPr lang="en-US" sz="1000" b="1" u="none" strike="noStrike" noProof="0" err="1"/>
                        <a:t>plangebied</a:t>
                      </a:r>
                      <a:endParaRPr lang="en-US" sz="1000" b="0" u="none" strike="noStrike" noProof="0"/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6846810"/>
                  </a:ext>
                </a:extLst>
              </a:tr>
              <a:tr h="239595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000" err="1"/>
                        <a:t>Fietspendelveer</a:t>
                      </a:r>
                      <a:r>
                        <a:rPr lang="en-US" sz="1000"/>
                        <a:t> </a:t>
                      </a:r>
                      <a:r>
                        <a:rPr lang="en-US" sz="1000" err="1"/>
                        <a:t>Cuijk</a:t>
                      </a:r>
                      <a:r>
                        <a:rPr lang="en-US" sz="1000"/>
                        <a:t>-Mook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000" b="1" u="none" strike="noStrike" noProof="0"/>
                        <a:t>R5. Nieuw </a:t>
                      </a:r>
                      <a:r>
                        <a:rPr lang="en-US" sz="1000" b="1" u="none" strike="noStrike" noProof="0" err="1"/>
                        <a:t>Fietspendelveer</a:t>
                      </a:r>
                      <a:r>
                        <a:rPr lang="en-US" sz="1000" b="1" u="none" strike="noStrike" noProof="0"/>
                        <a:t> </a:t>
                      </a:r>
                      <a:r>
                        <a:rPr lang="en-US" sz="1000" b="1" u="none" strike="noStrike" noProof="0" err="1"/>
                        <a:t>Cuijk</a:t>
                      </a:r>
                      <a:r>
                        <a:rPr lang="en-US" sz="1000" b="1" u="none" strike="noStrike" noProof="0"/>
                        <a:t>-Mook </a:t>
                      </a:r>
                      <a:endParaRPr lang="en-US" sz="1000" b="1" i="0" u="none" strike="noStrike" noProof="0">
                        <a:latin typeface="Calibri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4207032"/>
                  </a:ext>
                </a:extLst>
              </a:tr>
              <a:tr h="389342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000" err="1"/>
                        <a:t>Maastaxi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000" b="1" u="none" strike="noStrike" noProof="0"/>
                        <a:t>R2. </a:t>
                      </a:r>
                      <a:r>
                        <a:rPr lang="en-US" sz="1000" b="1" u="none" strike="noStrike" noProof="0" err="1"/>
                        <a:t>Ontwikkelen</a:t>
                      </a:r>
                      <a:r>
                        <a:rPr lang="en-US" sz="1000" b="1" u="none" strike="noStrike" noProof="0"/>
                        <a:t> </a:t>
                      </a:r>
                      <a:r>
                        <a:rPr lang="en-US" sz="1000" b="1" u="none" strike="noStrike" noProof="0" err="1"/>
                        <a:t>omgeving</a:t>
                      </a:r>
                      <a:r>
                        <a:rPr lang="en-US" sz="1000" b="1" u="none" strike="noStrike" noProof="0"/>
                        <a:t> </a:t>
                      </a:r>
                      <a:r>
                        <a:rPr lang="en-US" sz="1000" b="1" u="none" strike="noStrike" noProof="0" err="1"/>
                        <a:t>Veerhuis</a:t>
                      </a:r>
                      <a:r>
                        <a:rPr lang="en-US" sz="1000" b="1" u="none" strike="noStrike" noProof="0"/>
                        <a:t> tot </a:t>
                      </a:r>
                      <a:r>
                        <a:rPr lang="en-US" sz="1000" b="1" u="none" strike="noStrike" noProof="0" err="1"/>
                        <a:t>natuurpoort</a:t>
                      </a:r>
                      <a:r>
                        <a:rPr lang="en-US" sz="1000" b="1" u="none" strike="noStrike" noProof="0"/>
                        <a:t>/</a:t>
                      </a:r>
                      <a:r>
                        <a:rPr lang="en-US" sz="1000" b="1" u="none" strike="noStrike" noProof="0" err="1"/>
                        <a:t>infocentrum</a:t>
                      </a:r>
                      <a:r>
                        <a:rPr lang="en-US" sz="1000" b="1" u="none" strike="noStrike" noProof="0"/>
                        <a:t>/</a:t>
                      </a:r>
                      <a:r>
                        <a:rPr lang="en-US" sz="1000" b="1" u="none" strike="noStrike" noProof="0" err="1"/>
                        <a:t>zwemlocatie</a:t>
                      </a:r>
                      <a:r>
                        <a:rPr lang="en-US" sz="1000" b="1" u="none" strike="noStrike" noProof="0"/>
                        <a:t> / </a:t>
                      </a:r>
                      <a:r>
                        <a:rPr lang="en-US" sz="1000" b="1" u="none" strike="noStrike" noProof="0" err="1"/>
                        <a:t>aanlegplek</a:t>
                      </a:r>
                      <a:endParaRPr lang="en-US" sz="1000" b="1" i="0" u="none" strike="noStrike" noProof="0" err="1">
                        <a:latin typeface="Calibri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0848605"/>
                  </a:ext>
                </a:extLst>
              </a:tr>
              <a:tr h="239595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000" err="1"/>
                        <a:t>Fietsroute</a:t>
                      </a:r>
                      <a:r>
                        <a:rPr lang="en-US" sz="1000"/>
                        <a:t> </a:t>
                      </a:r>
                      <a:r>
                        <a:rPr lang="en-US" sz="1000" err="1"/>
                        <a:t>Cuijk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000" b="0" i="1" u="none" strike="noStrike" noProof="0" err="1"/>
                        <a:t>Inpassing</a:t>
                      </a:r>
                      <a:r>
                        <a:rPr lang="en-US" sz="1000" b="0" i="1" u="none" strike="noStrike" noProof="0"/>
                        <a:t> (i6): (</a:t>
                      </a:r>
                      <a:r>
                        <a:rPr lang="en-US" sz="1000" b="0" i="1" u="none" strike="noStrike" noProof="0" err="1"/>
                        <a:t>nieuwe</a:t>
                      </a:r>
                      <a:r>
                        <a:rPr lang="en-US" sz="1000" b="0" i="1" u="none" strike="noStrike" noProof="0"/>
                        <a:t>) </a:t>
                      </a:r>
                      <a:r>
                        <a:rPr lang="en-US" sz="1000" b="0" i="1" u="none" strike="noStrike" noProof="0" err="1"/>
                        <a:t>fietsroutes</a:t>
                      </a:r>
                      <a:r>
                        <a:rPr lang="en-US" sz="1000" b="0" i="1" u="none" strike="noStrike" noProof="0"/>
                        <a:t> </a:t>
                      </a:r>
                      <a:r>
                        <a:rPr lang="en-US" sz="1000" b="0" i="1" u="none" strike="noStrike" noProof="0" err="1"/>
                        <a:t>goed</a:t>
                      </a:r>
                      <a:r>
                        <a:rPr lang="en-US" sz="1000" b="0" i="1" u="none" strike="noStrike" noProof="0"/>
                        <a:t> </a:t>
                      </a:r>
                      <a:r>
                        <a:rPr lang="en-US" sz="1000" b="0" i="1" u="none" strike="noStrike" noProof="0" err="1"/>
                        <a:t>aansluiten</a:t>
                      </a:r>
                      <a:r>
                        <a:rPr lang="en-US" sz="1000" b="0" i="1" u="none" strike="noStrike" noProof="0"/>
                        <a:t> op </a:t>
                      </a:r>
                      <a:r>
                        <a:rPr lang="en-US" sz="1000" b="0" i="1" u="none" strike="noStrike" noProof="0" err="1"/>
                        <a:t>bestaande</a:t>
                      </a:r>
                      <a:r>
                        <a:rPr lang="en-US" sz="1000" b="0" i="1" u="none" strike="noStrike" noProof="0"/>
                        <a:t> </a:t>
                      </a:r>
                      <a:r>
                        <a:rPr lang="en-US" sz="1000" b="0" i="1" u="none" strike="noStrike" noProof="0" err="1"/>
                        <a:t>fietsroute</a:t>
                      </a:r>
                      <a:r>
                        <a:rPr lang="en-US" sz="1000" b="0" i="1" u="none" strike="noStrike" noProof="0"/>
                        <a:t> </a:t>
                      </a:r>
                      <a:r>
                        <a:rPr lang="en-US" sz="1000" b="0" i="1" u="none" strike="noStrike" noProof="0" err="1"/>
                        <a:t>Cuijk</a:t>
                      </a:r>
                      <a:endParaRPr lang="en-US" sz="1000" b="0" i="1" u="none" strike="noStrike" noProof="0"/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4299661"/>
                  </a:ext>
                </a:extLst>
              </a:tr>
              <a:tr h="389342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000" err="1"/>
                        <a:t>Verbetering</a:t>
                      </a:r>
                      <a:r>
                        <a:rPr lang="en-US" sz="1000"/>
                        <a:t> </a:t>
                      </a:r>
                      <a:r>
                        <a:rPr lang="en-US" sz="1000" err="1"/>
                        <a:t>doorgang</a:t>
                      </a:r>
                      <a:r>
                        <a:rPr lang="en-US" sz="1000"/>
                        <a:t> </a:t>
                      </a:r>
                      <a:r>
                        <a:rPr lang="en-US" sz="1000" err="1"/>
                        <a:t>Tunneltje</a:t>
                      </a:r>
                      <a:r>
                        <a:rPr lang="en-US" sz="1000"/>
                        <a:t> Gem. Monument </a:t>
                      </a:r>
                      <a:r>
                        <a:rPr lang="en-US" sz="1000" err="1"/>
                        <a:t>aansluiting</a:t>
                      </a:r>
                      <a:r>
                        <a:rPr lang="en-US" sz="1000"/>
                        <a:t> N264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WB4 </a:t>
                      </a:r>
                      <a:r>
                        <a:rPr kumimoji="0" lang="en-US" sz="1000" b="1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Verbeteren</a:t>
                      </a:r>
                      <a:r>
                        <a:rPr kumimoji="0" lang="en-US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000" b="1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onveilige</a:t>
                      </a:r>
                      <a:r>
                        <a:rPr kumimoji="0" lang="en-US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000" b="1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kruisingen</a:t>
                      </a:r>
                      <a:r>
                        <a:rPr kumimoji="0" lang="en-US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kumimoji="0" lang="en-US" sz="1000" b="1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Veerweg</a:t>
                      </a:r>
                      <a:r>
                        <a:rPr kumimoji="0" lang="en-US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kumimoji="0" lang="en-US" sz="1000" b="1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Hoogeind</a:t>
                      </a:r>
                      <a:r>
                        <a:rPr kumimoji="0" lang="en-US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kumimoji="0" lang="en-US" sz="1000" b="1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Kruisstraat</a:t>
                      </a:r>
                      <a:r>
                        <a:rPr kumimoji="0" lang="en-US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kumimoji="0" lang="en-US" sz="1000" b="1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onderdoorgang</a:t>
                      </a:r>
                      <a:r>
                        <a:rPr kumimoji="0" lang="en-US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000" b="1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Tunneltje</a:t>
                      </a:r>
                      <a:r>
                        <a:rPr kumimoji="0" lang="en-US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000" b="1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Duits</a:t>
                      </a:r>
                      <a:r>
                        <a:rPr kumimoji="0" lang="en-US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000" b="1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Lijntje</a:t>
                      </a:r>
                      <a:endParaRPr kumimoji="0" lang="en-US" sz="1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9432410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815E877-4E09-422C-AC05-5135B900D79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78515039"/>
              </p:ext>
            </p:extLst>
          </p:nvPr>
        </p:nvGraphicFramePr>
        <p:xfrm>
          <a:off x="4056020" y="4091873"/>
          <a:ext cx="4583980" cy="492114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4583980">
                  <a:extLst>
                    <a:ext uri="{9D8B030D-6E8A-4147-A177-3AD203B41FA5}">
                      <a16:colId xmlns:a16="http://schemas.microsoft.com/office/drawing/2014/main" val="1486149789"/>
                    </a:ext>
                  </a:extLst>
                </a:gridCol>
              </a:tblGrid>
              <a:tr h="248274">
                <a:tc>
                  <a:txBody>
                    <a:bodyPr/>
                    <a:lstStyle/>
                    <a:p>
                      <a:r>
                        <a:rPr lang="en-US" sz="1000" err="1"/>
                        <a:t>Mogelijke</a:t>
                      </a:r>
                      <a:r>
                        <a:rPr lang="en-US" sz="1000"/>
                        <a:t> </a:t>
                      </a:r>
                      <a:r>
                        <a:rPr lang="en-US" sz="1000" err="1"/>
                        <a:t>nieuwe</a:t>
                      </a:r>
                      <a:r>
                        <a:rPr lang="en-US" sz="1000"/>
                        <a:t> </a:t>
                      </a:r>
                      <a:r>
                        <a:rPr lang="en-US" sz="1000" err="1"/>
                        <a:t>meekoppelkansen</a:t>
                      </a:r>
                      <a:r>
                        <a:rPr lang="en-US" sz="1000"/>
                        <a:t> </a:t>
                      </a:r>
                      <a:r>
                        <a:rPr lang="en-US" sz="1000" err="1"/>
                        <a:t>uit</a:t>
                      </a:r>
                      <a:r>
                        <a:rPr lang="en-US" sz="1000"/>
                        <a:t> </a:t>
                      </a:r>
                      <a:r>
                        <a:rPr lang="en-US" sz="1000" err="1"/>
                        <a:t>werkatelier</a:t>
                      </a:r>
                      <a:r>
                        <a:rPr lang="en-US" sz="1000"/>
                        <a:t> 18/11</a:t>
                      </a:r>
                      <a:endParaRPr lang="en-US" sz="1000" err="1"/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49535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000" b="1"/>
                        <a:t>R6 </a:t>
                      </a:r>
                      <a:r>
                        <a:rPr lang="en-US" sz="1000" b="1" err="1"/>
                        <a:t>Struinroute</a:t>
                      </a:r>
                      <a:r>
                        <a:rPr lang="en-US" sz="1000" b="1"/>
                        <a:t> </a:t>
                      </a:r>
                      <a:r>
                        <a:rPr lang="en-US" sz="1000" b="1" err="1"/>
                        <a:t>langs</a:t>
                      </a:r>
                      <a:r>
                        <a:rPr lang="en-US" sz="1000" b="1"/>
                        <a:t> </a:t>
                      </a:r>
                      <a:r>
                        <a:rPr lang="en-US" sz="1000" b="1" err="1"/>
                        <a:t>Viltse</a:t>
                      </a:r>
                      <a:r>
                        <a:rPr lang="en-US" sz="1000" b="1"/>
                        <a:t> Graaf</a:t>
                      </a:r>
                      <a:endParaRPr lang="en-US" b="1" i="0"/>
                    </a:p>
                  </a:txBody>
                  <a:tcPr marL="45720" marR="45720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1797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665815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E9F7D37A-ECD0-4212-AFF6-24AC06061E1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69775413"/>
              </p:ext>
            </p:extLst>
          </p:nvPr>
        </p:nvGraphicFramePr>
        <p:xfrm>
          <a:off x="4631635" y="281462"/>
          <a:ext cx="4437822" cy="4754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37822">
                  <a:extLst>
                    <a:ext uri="{9D8B030D-6E8A-4147-A177-3AD203B41FA5}">
                      <a16:colId xmlns:a16="http://schemas.microsoft.com/office/drawing/2014/main" val="3043803308"/>
                    </a:ext>
                  </a:extLst>
                </a:gridCol>
              </a:tblGrid>
              <a:tr h="237527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200" err="1">
                          <a:effectLst/>
                        </a:rPr>
                        <a:t>Voorstel</a:t>
                      </a:r>
                      <a:r>
                        <a:rPr lang="en-US" sz="1200">
                          <a:effectLst/>
                        </a:rPr>
                        <a:t> </a:t>
                      </a:r>
                      <a:r>
                        <a:rPr lang="en-US" sz="1200" err="1">
                          <a:effectLst/>
                        </a:rPr>
                        <a:t>Meekoppelkansen</a:t>
                      </a:r>
                      <a:endParaRPr lang="en-US" sz="1200"/>
                    </a:p>
                  </a:txBody>
                  <a:tcPr marL="45720" marR="45720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5919816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rtl="0" fontAlgn="base"/>
                      <a:r>
                        <a:rPr lang="en-US" sz="800" b="1">
                          <a:effectLst/>
                        </a:rPr>
                        <a:t>N1. </a:t>
                      </a:r>
                      <a:r>
                        <a:rPr lang="en-US" sz="800" b="1" err="1">
                          <a:effectLst/>
                        </a:rPr>
                        <a:t>Natuurontwikkeling</a:t>
                      </a:r>
                      <a:r>
                        <a:rPr lang="en-US" sz="800" b="1">
                          <a:effectLst/>
                        </a:rPr>
                        <a:t> </a:t>
                      </a:r>
                      <a:r>
                        <a:rPr lang="en-US" sz="800" b="1" err="1">
                          <a:effectLst/>
                        </a:rPr>
                        <a:t>binnen</a:t>
                      </a:r>
                      <a:r>
                        <a:rPr lang="en-US" sz="800" b="1">
                          <a:effectLst/>
                        </a:rPr>
                        <a:t> </a:t>
                      </a:r>
                      <a:r>
                        <a:rPr lang="en-US" sz="800" b="1" err="1">
                          <a:effectLst/>
                        </a:rPr>
                        <a:t>plangebied</a:t>
                      </a:r>
                      <a:r>
                        <a:rPr lang="en-US" sz="800" b="1">
                          <a:effectLst/>
                        </a:rPr>
                        <a:t> </a:t>
                      </a:r>
                      <a:r>
                        <a:rPr lang="en-US" sz="800" b="1" err="1">
                          <a:effectLst/>
                        </a:rPr>
                        <a:t>gericht</a:t>
                      </a:r>
                      <a:r>
                        <a:rPr lang="en-US" sz="800" b="1">
                          <a:effectLst/>
                        </a:rPr>
                        <a:t> op </a:t>
                      </a:r>
                      <a:r>
                        <a:rPr lang="en-US" sz="800" b="1" err="1">
                          <a:effectLst/>
                        </a:rPr>
                        <a:t>doelsoorten</a:t>
                      </a:r>
                      <a:r>
                        <a:rPr lang="en-US" sz="800" b="1">
                          <a:effectLst/>
                        </a:rPr>
                        <a:t> </a:t>
                      </a:r>
                      <a:r>
                        <a:rPr lang="en-US" sz="800" b="1" err="1">
                          <a:effectLst/>
                        </a:rPr>
                        <a:t>Maasheggen</a:t>
                      </a:r>
                      <a:r>
                        <a:rPr lang="en-US" sz="800" b="1">
                          <a:effectLst/>
                        </a:rPr>
                        <a:t>​</a:t>
                      </a:r>
                    </a:p>
                  </a:txBody>
                  <a:tcPr marL="45720" marR="45720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525594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rtl="0" fontAlgn="base"/>
                      <a:r>
                        <a:rPr lang="en-US" sz="800" b="1">
                          <a:effectLst/>
                        </a:rPr>
                        <a:t>N2. </a:t>
                      </a:r>
                      <a:r>
                        <a:rPr lang="en-US" sz="800" b="1" err="1">
                          <a:effectLst/>
                        </a:rPr>
                        <a:t>Natuurlijke</a:t>
                      </a:r>
                      <a:r>
                        <a:rPr lang="en-US" sz="800" b="1">
                          <a:effectLst/>
                        </a:rPr>
                        <a:t> </a:t>
                      </a:r>
                      <a:r>
                        <a:rPr lang="en-US" sz="800" b="1" err="1">
                          <a:effectLst/>
                        </a:rPr>
                        <a:t>oevers</a:t>
                      </a:r>
                      <a:r>
                        <a:rPr lang="en-US" sz="800" b="1">
                          <a:effectLst/>
                        </a:rPr>
                        <a:t> </a:t>
                      </a:r>
                      <a:r>
                        <a:rPr lang="en-US" sz="800" b="1" err="1">
                          <a:effectLst/>
                        </a:rPr>
                        <a:t>Viltsche</a:t>
                      </a:r>
                      <a:r>
                        <a:rPr lang="en-US" sz="800" b="1">
                          <a:effectLst/>
                        </a:rPr>
                        <a:t> Graaf </a:t>
                      </a:r>
                      <a:r>
                        <a:rPr lang="en-US" sz="800" b="1" err="1">
                          <a:effectLst/>
                        </a:rPr>
                        <a:t>rond</a:t>
                      </a:r>
                      <a:r>
                        <a:rPr lang="en-US" sz="800" b="1">
                          <a:effectLst/>
                        </a:rPr>
                        <a:t> </a:t>
                      </a:r>
                      <a:r>
                        <a:rPr lang="en-US" sz="800" b="1" err="1">
                          <a:effectLst/>
                        </a:rPr>
                        <a:t>westelijke</a:t>
                      </a:r>
                      <a:r>
                        <a:rPr lang="en-US" sz="800" b="1">
                          <a:effectLst/>
                        </a:rPr>
                        <a:t> opening 120m</a:t>
                      </a:r>
                    </a:p>
                  </a:txBody>
                  <a:tcPr marL="45720" marR="45720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3418656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rtl="0" fontAlgn="base"/>
                      <a:r>
                        <a:rPr lang="en-US" sz="800" b="1">
                          <a:effectLst/>
                        </a:rPr>
                        <a:t>N3. </a:t>
                      </a:r>
                      <a:r>
                        <a:rPr lang="en-US" sz="800" b="1" err="1">
                          <a:effectLst/>
                        </a:rPr>
                        <a:t>Terugbrengen</a:t>
                      </a:r>
                      <a:r>
                        <a:rPr lang="en-US" sz="800" b="1">
                          <a:effectLst/>
                        </a:rPr>
                        <a:t> </a:t>
                      </a:r>
                      <a:r>
                        <a:rPr lang="en-US" sz="800" b="1" err="1">
                          <a:effectLst/>
                        </a:rPr>
                        <a:t>beplantingsstructuur</a:t>
                      </a:r>
                      <a:r>
                        <a:rPr lang="en-US" sz="800" b="1">
                          <a:effectLst/>
                        </a:rPr>
                        <a:t>/ </a:t>
                      </a:r>
                      <a:r>
                        <a:rPr lang="en-US" sz="800" b="1" err="1">
                          <a:effectLst/>
                        </a:rPr>
                        <a:t>behouden</a:t>
                      </a:r>
                      <a:r>
                        <a:rPr lang="en-US" sz="800" b="1">
                          <a:effectLst/>
                        </a:rPr>
                        <a:t> </a:t>
                      </a:r>
                      <a:r>
                        <a:rPr lang="en-US" sz="800" b="1" err="1">
                          <a:effectLst/>
                        </a:rPr>
                        <a:t>huidige</a:t>
                      </a:r>
                      <a:r>
                        <a:rPr lang="en-US" sz="800" b="1">
                          <a:effectLst/>
                        </a:rPr>
                        <a:t>  </a:t>
                      </a:r>
                      <a:r>
                        <a:rPr lang="en-US" sz="800" b="1" err="1">
                          <a:effectLst/>
                        </a:rPr>
                        <a:t>bakenbomen</a:t>
                      </a:r>
                      <a:endParaRPr lang="en-US" sz="800" b="1">
                        <a:effectLst/>
                      </a:endParaRPr>
                    </a:p>
                  </a:txBody>
                  <a:tcPr marL="45720" marR="45720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7404177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rtl="0" fontAlgn="base"/>
                      <a:r>
                        <a:rPr lang="en-US" sz="800" b="1">
                          <a:effectLst/>
                        </a:rPr>
                        <a:t>N4. </a:t>
                      </a:r>
                      <a:r>
                        <a:rPr lang="en-US" sz="800" b="1" err="1">
                          <a:effectLst/>
                        </a:rPr>
                        <a:t>Hergebruik</a:t>
                      </a:r>
                      <a:r>
                        <a:rPr lang="en-US" sz="800" b="1">
                          <a:effectLst/>
                        </a:rPr>
                        <a:t> </a:t>
                      </a:r>
                      <a:r>
                        <a:rPr lang="en-US" sz="800" b="1" err="1">
                          <a:effectLst/>
                        </a:rPr>
                        <a:t>grondstromen</a:t>
                      </a:r>
                      <a:r>
                        <a:rPr lang="en-US" sz="800" b="1">
                          <a:effectLst/>
                        </a:rPr>
                        <a:t> </a:t>
                      </a:r>
                      <a:r>
                        <a:rPr lang="en-US" sz="800" b="1" err="1">
                          <a:effectLst/>
                        </a:rPr>
                        <a:t>uit</a:t>
                      </a:r>
                      <a:r>
                        <a:rPr lang="en-US" sz="800" b="1">
                          <a:effectLst/>
                        </a:rPr>
                        <a:t> </a:t>
                      </a:r>
                      <a:r>
                        <a:rPr lang="en-US" sz="800" b="1" err="1">
                          <a:effectLst/>
                        </a:rPr>
                        <a:t>weerdverlaging</a:t>
                      </a:r>
                      <a:r>
                        <a:rPr lang="en-US" sz="800" b="1">
                          <a:effectLst/>
                        </a:rPr>
                        <a:t> </a:t>
                      </a:r>
                      <a:r>
                        <a:rPr lang="en-US" sz="800" b="1" err="1">
                          <a:effectLst/>
                        </a:rPr>
                        <a:t>ter</a:t>
                      </a:r>
                      <a:r>
                        <a:rPr lang="en-US" sz="800" b="1">
                          <a:effectLst/>
                        </a:rPr>
                        <a:t> </a:t>
                      </a:r>
                      <a:r>
                        <a:rPr lang="en-US" sz="800" b="1" err="1">
                          <a:effectLst/>
                        </a:rPr>
                        <a:t>ophoging</a:t>
                      </a:r>
                      <a:r>
                        <a:rPr lang="en-US" sz="800" b="1">
                          <a:effectLst/>
                        </a:rPr>
                        <a:t> </a:t>
                      </a:r>
                      <a:r>
                        <a:rPr lang="en-US" sz="800" b="1" err="1">
                          <a:effectLst/>
                        </a:rPr>
                        <a:t>naastgelegen</a:t>
                      </a:r>
                      <a:r>
                        <a:rPr lang="en-US" sz="800" b="1">
                          <a:effectLst/>
                        </a:rPr>
                        <a:t> </a:t>
                      </a:r>
                      <a:r>
                        <a:rPr lang="en-US" sz="800" b="1" err="1">
                          <a:effectLst/>
                        </a:rPr>
                        <a:t>compensatiegebied</a:t>
                      </a:r>
                      <a:r>
                        <a:rPr lang="en-US" sz="800" b="1">
                          <a:effectLst/>
                        </a:rPr>
                        <a:t>.</a:t>
                      </a:r>
                    </a:p>
                  </a:txBody>
                  <a:tcPr marL="45720" marR="45720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8992048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800" b="1">
                          <a:solidFill>
                            <a:schemeClr val="tx1"/>
                          </a:solidFill>
                        </a:rPr>
                        <a:t>WB1 </a:t>
                      </a:r>
                      <a:r>
                        <a:rPr lang="en-US" sz="800" b="1" err="1">
                          <a:solidFill>
                            <a:schemeClr val="tx1"/>
                          </a:solidFill>
                        </a:rPr>
                        <a:t>Verbreding</a:t>
                      </a:r>
                      <a:r>
                        <a:rPr lang="en-US" sz="800" b="1">
                          <a:solidFill>
                            <a:schemeClr val="tx1"/>
                          </a:solidFill>
                        </a:rPr>
                        <a:t> </a:t>
                      </a:r>
                      <a:r>
                        <a:rPr lang="en-US" sz="800" b="1" err="1">
                          <a:solidFill>
                            <a:schemeClr val="tx1"/>
                          </a:solidFill>
                        </a:rPr>
                        <a:t>bestaande</a:t>
                      </a:r>
                      <a:r>
                        <a:rPr lang="en-US" sz="800" b="1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800" b="1" err="1">
                          <a:solidFill>
                            <a:schemeClr val="tx1"/>
                          </a:solidFill>
                        </a:rPr>
                        <a:t>fietspaden</a:t>
                      </a:r>
                    </a:p>
                  </a:txBody>
                  <a:tcPr marL="45720" marR="4572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6108354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800" b="1">
                          <a:solidFill>
                            <a:schemeClr val="tx1"/>
                          </a:solidFill>
                        </a:rPr>
                        <a:t>WB2 Nieuw </a:t>
                      </a:r>
                      <a:r>
                        <a:rPr lang="en-US" sz="800" b="1" err="1">
                          <a:solidFill>
                            <a:schemeClr val="tx1"/>
                          </a:solidFill>
                        </a:rPr>
                        <a:t>uitkijkpunt</a:t>
                      </a:r>
                      <a:r>
                        <a:rPr lang="en-US" sz="800" b="1">
                          <a:solidFill>
                            <a:schemeClr val="tx1"/>
                          </a:solidFill>
                        </a:rPr>
                        <a:t> met </a:t>
                      </a:r>
                      <a:r>
                        <a:rPr lang="en-US" sz="800" b="1" err="1">
                          <a:solidFill>
                            <a:schemeClr val="tx1"/>
                          </a:solidFill>
                        </a:rPr>
                        <a:t>infopaneel</a:t>
                      </a:r>
                      <a:r>
                        <a:rPr lang="en-US" sz="800" b="1">
                          <a:solidFill>
                            <a:schemeClr val="tx1"/>
                          </a:solidFill>
                        </a:rPr>
                        <a:t> op/</a:t>
                      </a:r>
                      <a:r>
                        <a:rPr lang="en-US" sz="800" b="1" err="1">
                          <a:solidFill>
                            <a:schemeClr val="tx1"/>
                          </a:solidFill>
                        </a:rPr>
                        <a:t>rond</a:t>
                      </a:r>
                      <a:r>
                        <a:rPr lang="en-US" sz="800" b="1">
                          <a:solidFill>
                            <a:schemeClr val="tx1"/>
                          </a:solidFill>
                        </a:rPr>
                        <a:t> </a:t>
                      </a:r>
                      <a:r>
                        <a:rPr lang="en-US" sz="800" b="1" err="1">
                          <a:solidFill>
                            <a:schemeClr val="tx1"/>
                          </a:solidFill>
                        </a:rPr>
                        <a:t>Maasbrug</a:t>
                      </a:r>
                      <a:endParaRPr lang="en-US" sz="800" b="1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7616290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800" b="1" u="none" strike="noStrike" noProof="0">
                          <a:solidFill>
                            <a:schemeClr val="tx1"/>
                          </a:solidFill>
                        </a:rPr>
                        <a:t>WB3 </a:t>
                      </a:r>
                      <a:r>
                        <a:rPr lang="en-US" sz="800" b="1" u="none" strike="noStrike" noProof="0" err="1">
                          <a:solidFill>
                            <a:schemeClr val="tx1"/>
                          </a:solidFill>
                        </a:rPr>
                        <a:t>Verhoging</a:t>
                      </a:r>
                      <a:r>
                        <a:rPr lang="en-US" sz="800" b="1" u="none" strike="noStrike" noProof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800" b="1" u="none" strike="noStrike" noProof="0" err="1">
                          <a:solidFill>
                            <a:schemeClr val="tx1"/>
                          </a:solidFill>
                        </a:rPr>
                        <a:t>dijk</a:t>
                      </a:r>
                      <a:r>
                        <a:rPr lang="en-US" sz="800" b="1" u="none" strike="noStrike" noProof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800" b="1" u="none" strike="noStrike" noProof="0" err="1">
                          <a:solidFill>
                            <a:schemeClr val="tx1"/>
                          </a:solidFill>
                        </a:rPr>
                        <a:t>bij</a:t>
                      </a:r>
                      <a:r>
                        <a:rPr lang="en-US" sz="800" b="1" u="none" strike="noStrike" noProof="0">
                          <a:solidFill>
                            <a:schemeClr val="tx1"/>
                          </a:solidFill>
                        </a:rPr>
                        <a:t> N264</a:t>
                      </a:r>
                    </a:p>
                  </a:txBody>
                  <a:tcPr marL="45720" marR="4572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7212837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i="0">
                          <a:solidFill>
                            <a:schemeClr val="tx1"/>
                          </a:solidFill>
                        </a:rPr>
                        <a:t>WB4 </a:t>
                      </a:r>
                      <a:r>
                        <a:rPr lang="en-US" sz="800" b="1" i="0" err="1">
                          <a:solidFill>
                            <a:schemeClr val="tx1"/>
                          </a:solidFill>
                        </a:rPr>
                        <a:t>Verbeteren</a:t>
                      </a:r>
                      <a:r>
                        <a:rPr lang="en-US" sz="800" b="1" i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800" b="1" i="0" err="1">
                          <a:solidFill>
                            <a:schemeClr val="tx1"/>
                          </a:solidFill>
                        </a:rPr>
                        <a:t>onveilige</a:t>
                      </a:r>
                      <a:r>
                        <a:rPr lang="en-US" sz="800" b="1" i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800" b="1" i="0" err="1">
                          <a:solidFill>
                            <a:schemeClr val="tx1"/>
                          </a:solidFill>
                        </a:rPr>
                        <a:t>kruisingen</a:t>
                      </a:r>
                      <a:r>
                        <a:rPr lang="en-US" sz="800" b="1" i="0">
                          <a:solidFill>
                            <a:schemeClr val="tx1"/>
                          </a:solidFill>
                        </a:rPr>
                        <a:t> </a:t>
                      </a:r>
                      <a:r>
                        <a:rPr lang="en-US" sz="800" b="1" i="0" err="1">
                          <a:solidFill>
                            <a:schemeClr val="tx1"/>
                          </a:solidFill>
                        </a:rPr>
                        <a:t>Veerweg</a:t>
                      </a:r>
                      <a:r>
                        <a:rPr lang="en-US" sz="800" b="1" i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en-US" sz="800" b="1" i="0" err="1">
                          <a:solidFill>
                            <a:schemeClr val="tx1"/>
                          </a:solidFill>
                        </a:rPr>
                        <a:t>Hoogeind</a:t>
                      </a:r>
                      <a:r>
                        <a:rPr lang="en-US" sz="800" b="1" i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en-US" sz="800" b="1" i="0" err="1">
                          <a:solidFill>
                            <a:schemeClr val="tx1"/>
                          </a:solidFill>
                        </a:rPr>
                        <a:t>Kruisstraat</a:t>
                      </a:r>
                      <a:r>
                        <a:rPr lang="en-US" sz="800" b="1" i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en-US" sz="800" b="1" i="0" err="1">
                          <a:solidFill>
                            <a:schemeClr val="tx1"/>
                          </a:solidFill>
                        </a:rPr>
                        <a:t>doorgang</a:t>
                      </a:r>
                      <a:r>
                        <a:rPr lang="en-US" sz="800" b="1" i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800" b="1" i="0" err="1">
                          <a:solidFill>
                            <a:schemeClr val="tx1"/>
                          </a:solidFill>
                        </a:rPr>
                        <a:t>Tunneltje</a:t>
                      </a:r>
                      <a:r>
                        <a:rPr lang="en-US" sz="800" b="1" i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800" b="1" i="0" err="1">
                          <a:solidFill>
                            <a:schemeClr val="tx1"/>
                          </a:solidFill>
                        </a:rPr>
                        <a:t>Duits</a:t>
                      </a:r>
                      <a:r>
                        <a:rPr lang="en-US" sz="800" b="1" i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800" b="1" i="0" err="1">
                          <a:solidFill>
                            <a:schemeClr val="tx1"/>
                          </a:solidFill>
                        </a:rPr>
                        <a:t>Lijntje</a:t>
                      </a:r>
                      <a:endParaRPr lang="en-US" sz="800" b="1" i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9972577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i="0" u="none" strike="noStrike" noProof="0">
                          <a:solidFill>
                            <a:schemeClr val="tx1"/>
                          </a:solidFill>
                          <a:latin typeface="+mn-lt"/>
                        </a:rPr>
                        <a:t>WB5 </a:t>
                      </a:r>
                      <a:r>
                        <a:rPr lang="en-US" sz="800" b="1" i="0" u="none" strike="noStrike" noProof="0" err="1">
                          <a:solidFill>
                            <a:schemeClr val="tx1"/>
                          </a:solidFill>
                          <a:latin typeface="+mn-lt"/>
                        </a:rPr>
                        <a:t>Toevoegen</a:t>
                      </a:r>
                      <a:r>
                        <a:rPr lang="en-US" sz="800" b="1" i="0" u="none" strike="noStrike" noProof="0">
                          <a:solidFill>
                            <a:schemeClr val="tx1"/>
                          </a:solidFill>
                          <a:latin typeface="+mn-lt"/>
                        </a:rPr>
                        <a:t> </a:t>
                      </a:r>
                      <a:r>
                        <a:rPr lang="en-US" sz="800" b="1" i="0" u="none" strike="noStrike" noProof="0" err="1">
                          <a:solidFill>
                            <a:schemeClr val="tx1"/>
                          </a:solidFill>
                          <a:latin typeface="+mn-lt"/>
                        </a:rPr>
                        <a:t>parkeerplaatsen</a:t>
                      </a:r>
                      <a:r>
                        <a:rPr lang="en-US" sz="800" b="1" i="0" u="none" strike="noStrike" noProof="0">
                          <a:solidFill>
                            <a:schemeClr val="tx1"/>
                          </a:solidFill>
                          <a:latin typeface="+mn-lt"/>
                        </a:rPr>
                        <a:t> </a:t>
                      </a:r>
                      <a:r>
                        <a:rPr lang="en-US" sz="800" b="1" i="0" u="none" strike="noStrike" noProof="0" err="1">
                          <a:solidFill>
                            <a:schemeClr val="tx1"/>
                          </a:solidFill>
                          <a:latin typeface="+mn-lt"/>
                        </a:rPr>
                        <a:t>Veerhuis</a:t>
                      </a:r>
                      <a:endParaRPr lang="en-US" sz="800" b="0" i="0" u="none" strike="noStrike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45720" marR="4572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3218525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1" i="0" u="none" strike="noStrike" noProof="0">
                          <a:solidFill>
                            <a:schemeClr val="tx1"/>
                          </a:solidFill>
                          <a:latin typeface="Calibri"/>
                        </a:rPr>
                        <a:t>WB6 </a:t>
                      </a:r>
                      <a:r>
                        <a:rPr lang="en-US" sz="800" b="1" i="0" u="none" strike="noStrike" noProof="0" err="1">
                          <a:solidFill>
                            <a:schemeClr val="tx1"/>
                          </a:solidFill>
                          <a:latin typeface="Calibri"/>
                        </a:rPr>
                        <a:t>Opnieuw</a:t>
                      </a:r>
                      <a:r>
                        <a:rPr lang="en-US" sz="800" b="1" i="0" u="none" strike="noStrike" noProof="0">
                          <a:solidFill>
                            <a:schemeClr val="tx1"/>
                          </a:solidFill>
                          <a:latin typeface="Calibri"/>
                        </a:rPr>
                        <a:t> </a:t>
                      </a:r>
                      <a:r>
                        <a:rPr lang="en-US" sz="800" b="1" i="0" u="none" strike="noStrike" noProof="0" err="1">
                          <a:solidFill>
                            <a:schemeClr val="tx1"/>
                          </a:solidFill>
                          <a:latin typeface="Calibri"/>
                        </a:rPr>
                        <a:t>aanvullen</a:t>
                      </a:r>
                      <a:r>
                        <a:rPr lang="en-US" sz="800" b="1" i="0" u="none" strike="noStrike" noProof="0">
                          <a:solidFill>
                            <a:schemeClr val="tx1"/>
                          </a:solidFill>
                          <a:latin typeface="Calibri"/>
                        </a:rPr>
                        <a:t> </a:t>
                      </a:r>
                      <a:r>
                        <a:rPr lang="en-US" sz="800" b="1" i="0" u="none" strike="noStrike" noProof="0" err="1">
                          <a:solidFill>
                            <a:schemeClr val="tx1"/>
                          </a:solidFill>
                          <a:latin typeface="Calibri"/>
                        </a:rPr>
                        <a:t>grondafslag</a:t>
                      </a:r>
                      <a:r>
                        <a:rPr lang="en-US" sz="800" b="1" i="0" u="none" strike="noStrike" noProof="0">
                          <a:solidFill>
                            <a:schemeClr val="tx1"/>
                          </a:solidFill>
                          <a:latin typeface="Calibri"/>
                        </a:rPr>
                        <a:t> </a:t>
                      </a:r>
                      <a:r>
                        <a:rPr lang="en-US" sz="800" b="1" i="0" u="none" strike="noStrike" noProof="0" err="1">
                          <a:solidFill>
                            <a:schemeClr val="tx1"/>
                          </a:solidFill>
                          <a:latin typeface="Calibri"/>
                        </a:rPr>
                        <a:t>terrein</a:t>
                      </a:r>
                      <a:r>
                        <a:rPr lang="en-US" sz="800" b="1" i="0" u="none" strike="noStrike" noProof="0">
                          <a:solidFill>
                            <a:schemeClr val="tx1"/>
                          </a:solidFill>
                          <a:latin typeface="Calibri"/>
                        </a:rPr>
                        <a:t> </a:t>
                      </a:r>
                      <a:r>
                        <a:rPr lang="en-US" sz="800" b="1" i="0" u="none" strike="noStrike" noProof="0" err="1">
                          <a:solidFill>
                            <a:schemeClr val="tx1"/>
                          </a:solidFill>
                          <a:latin typeface="Calibri"/>
                        </a:rPr>
                        <a:t>naast</a:t>
                      </a:r>
                      <a:r>
                        <a:rPr lang="en-US" sz="800" b="1" i="0" u="none" strike="noStrike" noProof="0">
                          <a:solidFill>
                            <a:schemeClr val="tx1"/>
                          </a:solidFill>
                          <a:latin typeface="Calibri"/>
                        </a:rPr>
                        <a:t> </a:t>
                      </a:r>
                      <a:r>
                        <a:rPr lang="en-US" sz="800" b="1" i="0" u="none" strike="noStrike" noProof="0" err="1">
                          <a:solidFill>
                            <a:schemeClr val="tx1"/>
                          </a:solidFill>
                          <a:latin typeface="Calibri"/>
                        </a:rPr>
                        <a:t>Veerhuis</a:t>
                      </a:r>
                      <a:endParaRPr lang="en-US" sz="800" b="0" i="0" u="none" strike="noStrike" noProof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45720" marR="4572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4957847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800" b="1">
                          <a:solidFill>
                            <a:schemeClr val="tx1"/>
                          </a:solidFill>
                        </a:rPr>
                        <a:t>C1 </a:t>
                      </a:r>
                      <a:r>
                        <a:rPr lang="en-US" sz="800" b="1" err="1">
                          <a:solidFill>
                            <a:schemeClr val="tx1"/>
                          </a:solidFill>
                        </a:rPr>
                        <a:t>Rijksmonumentale</a:t>
                      </a:r>
                      <a:r>
                        <a:rPr lang="en-US" sz="800" b="1">
                          <a:solidFill>
                            <a:schemeClr val="tx1"/>
                          </a:solidFill>
                        </a:rPr>
                        <a:t> </a:t>
                      </a:r>
                      <a:r>
                        <a:rPr lang="en-US" sz="800" b="1" err="1">
                          <a:solidFill>
                            <a:schemeClr val="tx1"/>
                          </a:solidFill>
                        </a:rPr>
                        <a:t>pijler</a:t>
                      </a:r>
                      <a:r>
                        <a:rPr lang="en-US" sz="800" b="1">
                          <a:solidFill>
                            <a:schemeClr val="tx1"/>
                          </a:solidFill>
                        </a:rPr>
                        <a:t> </a:t>
                      </a:r>
                      <a:r>
                        <a:rPr lang="en-US" sz="800" b="1" err="1">
                          <a:solidFill>
                            <a:schemeClr val="tx1"/>
                          </a:solidFill>
                        </a:rPr>
                        <a:t>Genneper</a:t>
                      </a:r>
                      <a:r>
                        <a:rPr lang="en-US" sz="800" b="1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800" b="1" err="1">
                          <a:solidFill>
                            <a:schemeClr val="tx1"/>
                          </a:solidFill>
                        </a:rPr>
                        <a:t>zijde</a:t>
                      </a:r>
                      <a:r>
                        <a:rPr lang="en-US" sz="800" b="1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800" b="1" err="1">
                          <a:solidFill>
                            <a:schemeClr val="tx1"/>
                          </a:solidFill>
                        </a:rPr>
                        <a:t>toegankelijk</a:t>
                      </a:r>
                      <a:r>
                        <a:rPr lang="en-US" sz="800" b="1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800" b="1" err="1">
                          <a:solidFill>
                            <a:schemeClr val="tx1"/>
                          </a:solidFill>
                        </a:rPr>
                        <a:t>maken</a:t>
                      </a:r>
                      <a:endParaRPr lang="en-US" sz="800" b="1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9525636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800" b="1" u="none" strike="noStrike" noProof="0">
                          <a:solidFill>
                            <a:schemeClr val="tx1"/>
                          </a:solidFill>
                        </a:rPr>
                        <a:t>C2 </a:t>
                      </a:r>
                      <a:r>
                        <a:rPr lang="en-US" sz="800" b="1" u="none" strike="noStrike" noProof="0" err="1">
                          <a:solidFill>
                            <a:schemeClr val="tx1"/>
                          </a:solidFill>
                        </a:rPr>
                        <a:t>Kunstwerk</a:t>
                      </a:r>
                      <a:r>
                        <a:rPr lang="en-US" sz="800" b="1" u="none" strike="noStrike" noProof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800" b="1" u="none" strike="noStrike" noProof="0" err="1">
                          <a:solidFill>
                            <a:schemeClr val="tx1"/>
                          </a:solidFill>
                        </a:rPr>
                        <a:t>ter</a:t>
                      </a:r>
                      <a:r>
                        <a:rPr lang="en-US" sz="800" b="1" u="none" strike="noStrike" noProof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800" b="1" u="none" strike="noStrike" noProof="0" err="1">
                          <a:solidFill>
                            <a:schemeClr val="tx1"/>
                          </a:solidFill>
                        </a:rPr>
                        <a:t>cultuurhistorische</a:t>
                      </a:r>
                      <a:r>
                        <a:rPr lang="en-US" sz="800" b="1" u="none" strike="noStrike" noProof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800" b="1" u="none" strike="noStrike" noProof="0" err="1">
                          <a:solidFill>
                            <a:schemeClr val="tx1"/>
                          </a:solidFill>
                        </a:rPr>
                        <a:t>duiding</a:t>
                      </a:r>
                      <a:r>
                        <a:rPr lang="en-US" sz="800" b="1" u="none" strike="noStrike" noProof="0">
                          <a:solidFill>
                            <a:schemeClr val="tx1"/>
                          </a:solidFill>
                        </a:rPr>
                        <a:t> </a:t>
                      </a:r>
                      <a:r>
                        <a:rPr lang="en-US" sz="800" b="1" u="none" strike="noStrike" noProof="0" err="1">
                          <a:solidFill>
                            <a:schemeClr val="tx1"/>
                          </a:solidFill>
                        </a:rPr>
                        <a:t>Maasbrug</a:t>
                      </a:r>
                      <a:r>
                        <a:rPr lang="en-US" sz="800" b="1" u="none" strike="noStrike" noProof="0">
                          <a:solidFill>
                            <a:schemeClr val="tx1"/>
                          </a:solidFill>
                        </a:rPr>
                        <a:t>/ Duits </a:t>
                      </a:r>
                      <a:r>
                        <a:rPr lang="en-US" sz="800" b="1" u="none" strike="noStrike" noProof="0" err="1">
                          <a:solidFill>
                            <a:schemeClr val="tx1"/>
                          </a:solidFill>
                        </a:rPr>
                        <a:t>Lijntje</a:t>
                      </a:r>
                      <a:endParaRPr lang="en-US" sz="800" b="1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6723937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800" b="1"/>
                        <a:t>C3 </a:t>
                      </a:r>
                      <a:r>
                        <a:rPr lang="en-US" sz="800" b="1" err="1"/>
                        <a:t>Verhaal</a:t>
                      </a:r>
                      <a:r>
                        <a:rPr lang="en-US" sz="800" b="1"/>
                        <a:t> </a:t>
                      </a:r>
                      <a:r>
                        <a:rPr lang="en-US" sz="800" b="1" err="1"/>
                        <a:t>circumvallatielinie</a:t>
                      </a:r>
                      <a:r>
                        <a:rPr lang="en-US" sz="800" b="1"/>
                        <a:t> </a:t>
                      </a:r>
                      <a:r>
                        <a:rPr lang="en-US" sz="800" b="1" err="1"/>
                        <a:t>vertellen</a:t>
                      </a:r>
                      <a:r>
                        <a:rPr lang="en-US" sz="800" b="1"/>
                        <a:t> in het </a:t>
                      </a:r>
                      <a:r>
                        <a:rPr lang="en-US" sz="800" b="1" err="1"/>
                        <a:t>gebied</a:t>
                      </a:r>
                      <a:endParaRPr lang="en-US" sz="800" b="1"/>
                    </a:p>
                  </a:txBody>
                  <a:tcPr marL="45720" marR="4572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6434235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800" b="1"/>
                        <a:t>C4 </a:t>
                      </a:r>
                      <a:r>
                        <a:rPr lang="en-US" sz="800" b="1" err="1"/>
                        <a:t>Verhaal</a:t>
                      </a:r>
                      <a:r>
                        <a:rPr lang="en-US" sz="800" b="1"/>
                        <a:t> </a:t>
                      </a:r>
                      <a:r>
                        <a:rPr lang="en-US" sz="800" b="1" err="1"/>
                        <a:t>oorlog</a:t>
                      </a:r>
                      <a:r>
                        <a:rPr lang="en-US" sz="800" b="1"/>
                        <a:t>, </a:t>
                      </a:r>
                      <a:r>
                        <a:rPr lang="en-US" sz="800" b="1" err="1"/>
                        <a:t>brug</a:t>
                      </a:r>
                      <a:r>
                        <a:rPr lang="en-US" sz="800" b="1"/>
                        <a:t> </a:t>
                      </a:r>
                      <a:r>
                        <a:rPr lang="en-US" sz="800" b="1" err="1"/>
                        <a:t>en</a:t>
                      </a:r>
                      <a:r>
                        <a:rPr lang="en-US" sz="800" b="1"/>
                        <a:t> Duits </a:t>
                      </a:r>
                      <a:r>
                        <a:rPr lang="en-US" sz="800" b="1" err="1"/>
                        <a:t>Lijntje</a:t>
                      </a:r>
                      <a:r>
                        <a:rPr lang="en-US" sz="800" b="1"/>
                        <a:t> </a:t>
                      </a:r>
                      <a:r>
                        <a:rPr lang="en-US" sz="800" b="1" err="1"/>
                        <a:t>vertellen</a:t>
                      </a:r>
                      <a:r>
                        <a:rPr lang="en-US" sz="800" b="1"/>
                        <a:t> in het </a:t>
                      </a:r>
                      <a:r>
                        <a:rPr lang="en-US" sz="800" b="1" err="1"/>
                        <a:t>gebied</a:t>
                      </a:r>
                      <a:endParaRPr lang="en-US" sz="800" b="1"/>
                    </a:p>
                  </a:txBody>
                  <a:tcPr marL="45720" marR="4572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7082670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800" b="1" u="none" strike="noStrike" noProof="0"/>
                        <a:t>C5 </a:t>
                      </a:r>
                      <a:r>
                        <a:rPr lang="en-US" sz="800" b="1" i="0" u="none" strike="noStrike" noProof="0" err="1">
                          <a:latin typeface="Calibri"/>
                        </a:rPr>
                        <a:t>Uitzichtpunten</a:t>
                      </a:r>
                      <a:r>
                        <a:rPr lang="en-US" sz="800" b="1" i="0" u="none" strike="noStrike" noProof="0">
                          <a:latin typeface="Calibri"/>
                        </a:rPr>
                        <a:t> op/ </a:t>
                      </a:r>
                      <a:r>
                        <a:rPr lang="en-US" sz="800" b="1" i="0" u="none" strike="noStrike" noProof="0" err="1">
                          <a:latin typeface="Calibri"/>
                        </a:rPr>
                        <a:t>rond</a:t>
                      </a:r>
                      <a:r>
                        <a:rPr lang="en-US" sz="800" b="1" i="0" u="none" strike="noStrike" noProof="0">
                          <a:latin typeface="Calibri"/>
                        </a:rPr>
                        <a:t> de </a:t>
                      </a:r>
                      <a:r>
                        <a:rPr lang="en-US" sz="800" b="1" i="0" u="none" strike="noStrike" noProof="0" err="1">
                          <a:latin typeface="Calibri"/>
                        </a:rPr>
                        <a:t>Kazematten</a:t>
                      </a:r>
                      <a:endParaRPr lang="en-US" sz="800" b="1" i="0">
                        <a:latin typeface="Calibri"/>
                      </a:endParaRPr>
                    </a:p>
                  </a:txBody>
                  <a:tcPr marL="45720" marR="4572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07288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>
                          <a:effectLst/>
                        </a:rPr>
                        <a:t>R1. </a:t>
                      </a:r>
                      <a:r>
                        <a:rPr lang="en-US" sz="800" b="1" err="1">
                          <a:effectLst/>
                        </a:rPr>
                        <a:t>Nieuwe</a:t>
                      </a:r>
                      <a:r>
                        <a:rPr lang="en-US" sz="800" b="1">
                          <a:effectLst/>
                        </a:rPr>
                        <a:t> </a:t>
                      </a:r>
                      <a:r>
                        <a:rPr lang="en-US" sz="800" b="1" err="1">
                          <a:effectLst/>
                        </a:rPr>
                        <a:t>wandel</a:t>
                      </a:r>
                      <a:r>
                        <a:rPr lang="en-US" sz="800" b="1">
                          <a:effectLst/>
                        </a:rPr>
                        <a:t>-, </a:t>
                      </a:r>
                      <a:r>
                        <a:rPr lang="en-US" sz="800" b="1" err="1">
                          <a:effectLst/>
                        </a:rPr>
                        <a:t>fietsroutes</a:t>
                      </a:r>
                      <a:r>
                        <a:rPr lang="en-US" sz="800" b="1">
                          <a:effectLst/>
                        </a:rPr>
                        <a:t> </a:t>
                      </a:r>
                      <a:r>
                        <a:rPr lang="en-US" sz="800" b="1" err="1">
                          <a:effectLst/>
                        </a:rPr>
                        <a:t>en</a:t>
                      </a:r>
                      <a:r>
                        <a:rPr lang="en-US" sz="800" b="1">
                          <a:effectLst/>
                        </a:rPr>
                        <a:t> </a:t>
                      </a:r>
                      <a:r>
                        <a:rPr lang="en-US" sz="800" b="1" err="1">
                          <a:effectLst/>
                        </a:rPr>
                        <a:t>uitkijkpunten</a:t>
                      </a:r>
                      <a:r>
                        <a:rPr lang="en-US" sz="800" b="1">
                          <a:effectLst/>
                        </a:rPr>
                        <a:t> </a:t>
                      </a:r>
                      <a:r>
                        <a:rPr lang="en-US" sz="800" b="1" err="1">
                          <a:effectLst/>
                        </a:rPr>
                        <a:t>binnen</a:t>
                      </a:r>
                      <a:r>
                        <a:rPr lang="en-US" sz="800" b="1">
                          <a:effectLst/>
                        </a:rPr>
                        <a:t> </a:t>
                      </a:r>
                      <a:r>
                        <a:rPr lang="en-US" sz="800" b="1" err="1">
                          <a:effectLst/>
                        </a:rPr>
                        <a:t>plangebied</a:t>
                      </a:r>
                      <a:r>
                        <a:rPr lang="en-US" sz="800" b="1">
                          <a:effectLst/>
                        </a:rPr>
                        <a:t>​</a:t>
                      </a:r>
                    </a:p>
                  </a:txBody>
                  <a:tcPr marL="45720" marR="45720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1140533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>
                          <a:effectLst/>
                        </a:rPr>
                        <a:t>R2. </a:t>
                      </a:r>
                      <a:r>
                        <a:rPr lang="en-US" sz="800" b="1" i="0" u="none" strike="noStrike" noProof="0" err="1">
                          <a:effectLst/>
                          <a:latin typeface="+mn-lt"/>
                        </a:rPr>
                        <a:t>Ontwikkelen</a:t>
                      </a:r>
                      <a:r>
                        <a:rPr lang="en-US" sz="800" b="1" i="0" u="none" strike="noStrike" noProof="0">
                          <a:effectLst/>
                          <a:latin typeface="+mn-lt"/>
                        </a:rPr>
                        <a:t> </a:t>
                      </a:r>
                      <a:r>
                        <a:rPr lang="en-US" sz="800" b="1" i="0" u="none" strike="noStrike" noProof="0" err="1">
                          <a:effectLst/>
                          <a:latin typeface="+mn-lt"/>
                        </a:rPr>
                        <a:t>omgeving</a:t>
                      </a:r>
                      <a:r>
                        <a:rPr lang="en-US" sz="800" b="1" i="0" u="none" strike="noStrike" noProof="0">
                          <a:effectLst/>
                          <a:latin typeface="+mn-lt"/>
                        </a:rPr>
                        <a:t> </a:t>
                      </a:r>
                      <a:r>
                        <a:rPr lang="en-US" sz="800" b="1" i="0" u="none" strike="noStrike" noProof="0" err="1">
                          <a:effectLst/>
                          <a:latin typeface="+mn-lt"/>
                        </a:rPr>
                        <a:t>Veerhuis</a:t>
                      </a:r>
                      <a:r>
                        <a:rPr lang="en-US" sz="800" b="1" i="0" u="none" strike="noStrike" noProof="0">
                          <a:effectLst/>
                          <a:latin typeface="+mn-lt"/>
                        </a:rPr>
                        <a:t> tot </a:t>
                      </a:r>
                      <a:r>
                        <a:rPr lang="en-US" sz="800" b="1" i="0" u="none" strike="noStrike" noProof="0" err="1">
                          <a:effectLst/>
                          <a:latin typeface="+mn-lt"/>
                        </a:rPr>
                        <a:t>natuurpoort</a:t>
                      </a:r>
                      <a:r>
                        <a:rPr lang="en-US" sz="800" b="1" i="0" u="none" strike="noStrike" noProof="0">
                          <a:effectLst/>
                          <a:latin typeface="+mn-lt"/>
                        </a:rPr>
                        <a:t>/</a:t>
                      </a:r>
                      <a:r>
                        <a:rPr lang="en-US" sz="800" b="1" i="0" u="none" strike="noStrike" noProof="0" err="1">
                          <a:effectLst/>
                          <a:latin typeface="+mn-lt"/>
                        </a:rPr>
                        <a:t>infocentrum</a:t>
                      </a:r>
                      <a:r>
                        <a:rPr lang="en-US" sz="800" b="1" i="0" u="none" strike="noStrike" noProof="0">
                          <a:effectLst/>
                          <a:latin typeface="+mn-lt"/>
                        </a:rPr>
                        <a:t>/</a:t>
                      </a:r>
                      <a:r>
                        <a:rPr lang="en-US" sz="800" b="1" i="0" u="none" strike="noStrike" noProof="0" err="1">
                          <a:effectLst/>
                          <a:latin typeface="+mn-lt"/>
                        </a:rPr>
                        <a:t>zwemlocatie</a:t>
                      </a:r>
                      <a:endParaRPr lang="en-US" sz="800" b="1" i="0">
                        <a:latin typeface="+mn-lt"/>
                      </a:endParaRPr>
                    </a:p>
                  </a:txBody>
                  <a:tcPr marL="45720" marR="45720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5340662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800" b="1"/>
                        <a:t>R3. Nieuw </a:t>
                      </a:r>
                      <a:r>
                        <a:rPr lang="en-US" sz="800" b="1" err="1"/>
                        <a:t>voetveer</a:t>
                      </a:r>
                      <a:r>
                        <a:rPr lang="en-US" sz="800" b="1"/>
                        <a:t> Gennep-</a:t>
                      </a:r>
                      <a:r>
                        <a:rPr lang="en-US" sz="800" b="1" err="1"/>
                        <a:t>Oeffelt</a:t>
                      </a:r>
                      <a:r>
                        <a:rPr lang="en-US" sz="800" b="1"/>
                        <a:t> op </a:t>
                      </a:r>
                      <a:r>
                        <a:rPr lang="en-US" sz="800" b="1" err="1"/>
                        <a:t>historische</a:t>
                      </a:r>
                      <a:r>
                        <a:rPr lang="en-US" sz="800" b="1"/>
                        <a:t> </a:t>
                      </a:r>
                      <a:r>
                        <a:rPr lang="en-US" sz="800" b="1" err="1"/>
                        <a:t>locatie</a:t>
                      </a:r>
                      <a:endParaRPr lang="en-US" sz="800" b="1"/>
                    </a:p>
                  </a:txBody>
                  <a:tcPr marL="45720" marR="45720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8597997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800" b="1"/>
                        <a:t>R4. Oude </a:t>
                      </a:r>
                      <a:r>
                        <a:rPr lang="en-US" sz="800" b="1" err="1"/>
                        <a:t>vissteiger</a:t>
                      </a:r>
                      <a:r>
                        <a:rPr lang="en-US" sz="800" b="1"/>
                        <a:t> </a:t>
                      </a:r>
                      <a:r>
                        <a:rPr lang="en-US" sz="800" b="1" err="1"/>
                        <a:t>herstellen</a:t>
                      </a:r>
                      <a:r>
                        <a:rPr lang="en-US" sz="800" b="1"/>
                        <a:t> </a:t>
                      </a:r>
                      <a:r>
                        <a:rPr lang="en-US" sz="800" b="1" err="1"/>
                        <a:t>t.b.v</a:t>
                      </a:r>
                      <a:r>
                        <a:rPr lang="en-US" sz="800" b="1"/>
                        <a:t>. </a:t>
                      </a:r>
                      <a:r>
                        <a:rPr lang="en-US" sz="800" b="1" err="1"/>
                        <a:t>hengelsporters</a:t>
                      </a:r>
                      <a:endParaRPr lang="en-US" sz="800" b="1"/>
                    </a:p>
                  </a:txBody>
                  <a:tcPr marL="45720" marR="45720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4699925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800" b="1" i="0" u="none" strike="noStrike" noProof="0">
                          <a:latin typeface="Calibri"/>
                        </a:rPr>
                        <a:t>R5. Nieuw </a:t>
                      </a:r>
                      <a:r>
                        <a:rPr lang="en-US" sz="800" b="1" i="0" u="none" strike="noStrike" noProof="0" err="1">
                          <a:latin typeface="Calibri"/>
                        </a:rPr>
                        <a:t>Fietspendelveer</a:t>
                      </a:r>
                      <a:r>
                        <a:rPr lang="en-US" sz="800" b="1" i="0" u="none" strike="noStrike" noProof="0">
                          <a:latin typeface="Calibri"/>
                        </a:rPr>
                        <a:t> </a:t>
                      </a:r>
                      <a:r>
                        <a:rPr lang="en-US" sz="800" b="1" i="0" u="none" strike="noStrike" noProof="0" err="1">
                          <a:latin typeface="Calibri"/>
                        </a:rPr>
                        <a:t>Cuijk</a:t>
                      </a:r>
                      <a:r>
                        <a:rPr lang="en-US" sz="800" b="1" i="0" u="none" strike="noStrike" noProof="0">
                          <a:latin typeface="Calibri"/>
                        </a:rPr>
                        <a:t>-Mook </a:t>
                      </a:r>
                      <a:endParaRPr lang="en-US" sz="800" b="1" i="0">
                        <a:latin typeface="Calibri"/>
                      </a:endParaRPr>
                    </a:p>
                  </a:txBody>
                  <a:tcPr marL="45720" marR="45720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6116978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800" b="1" i="0">
                          <a:latin typeface="Calibri"/>
                        </a:rPr>
                        <a:t>R6. </a:t>
                      </a:r>
                      <a:r>
                        <a:rPr lang="en-US" sz="800" b="1" i="0" err="1">
                          <a:latin typeface="Calibri"/>
                        </a:rPr>
                        <a:t>Struinroute</a:t>
                      </a:r>
                      <a:r>
                        <a:rPr lang="en-US" sz="800" b="1" i="0">
                          <a:latin typeface="Calibri"/>
                        </a:rPr>
                        <a:t> </a:t>
                      </a:r>
                      <a:r>
                        <a:rPr lang="en-US" sz="800" b="1" i="0" err="1">
                          <a:latin typeface="Calibri"/>
                        </a:rPr>
                        <a:t>langs</a:t>
                      </a:r>
                      <a:r>
                        <a:rPr lang="en-US" sz="800" b="1" i="0">
                          <a:latin typeface="Calibri"/>
                        </a:rPr>
                        <a:t> </a:t>
                      </a:r>
                      <a:r>
                        <a:rPr lang="en-US" sz="800" b="1" i="0" err="1">
                          <a:latin typeface="Calibri"/>
                        </a:rPr>
                        <a:t>Viltse</a:t>
                      </a:r>
                      <a:r>
                        <a:rPr lang="en-US" sz="800" b="1" i="0">
                          <a:latin typeface="Calibri"/>
                        </a:rPr>
                        <a:t> Graaf</a:t>
                      </a:r>
                    </a:p>
                  </a:txBody>
                  <a:tcPr marL="45720" marR="45720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2975882"/>
                  </a:ext>
                </a:extLst>
              </a:tr>
            </a:tbl>
          </a:graphicData>
        </a:graphic>
      </p:graphicFrame>
      <p:graphicFrame>
        <p:nvGraphicFramePr>
          <p:cNvPr id="9" name="Content Placeholder 4">
            <a:extLst>
              <a:ext uri="{FF2B5EF4-FFF2-40B4-BE49-F238E27FC236}">
                <a16:creationId xmlns:a16="http://schemas.microsoft.com/office/drawing/2014/main" id="{34A0ED55-E45B-4D8D-8D13-335F0D0F46D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44307704"/>
              </p:ext>
            </p:extLst>
          </p:nvPr>
        </p:nvGraphicFramePr>
        <p:xfrm>
          <a:off x="436563" y="281462"/>
          <a:ext cx="3987800" cy="19424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87800">
                  <a:extLst>
                    <a:ext uri="{9D8B030D-6E8A-4147-A177-3AD203B41FA5}">
                      <a16:colId xmlns:a16="http://schemas.microsoft.com/office/drawing/2014/main" val="3043803308"/>
                    </a:ext>
                  </a:extLst>
                </a:gridCol>
              </a:tblGrid>
              <a:tr h="237527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200" err="1">
                          <a:effectLst/>
                        </a:rPr>
                        <a:t>Voorstel</a:t>
                      </a:r>
                      <a:r>
                        <a:rPr lang="en-US" sz="1200">
                          <a:effectLst/>
                        </a:rPr>
                        <a:t> </a:t>
                      </a:r>
                      <a:r>
                        <a:rPr lang="en-US" sz="1200" err="1">
                          <a:effectLst/>
                        </a:rPr>
                        <a:t>Inpassing</a:t>
                      </a:r>
                      <a:r>
                        <a:rPr lang="en-US" sz="1200">
                          <a:effectLst/>
                        </a:rPr>
                        <a:t> (</a:t>
                      </a:r>
                      <a:r>
                        <a:rPr lang="en-US" sz="1200" b="1" err="1">
                          <a:effectLst/>
                        </a:rPr>
                        <a:t>wordt</a:t>
                      </a:r>
                      <a:r>
                        <a:rPr lang="en-US" sz="1200" b="1">
                          <a:effectLst/>
                        </a:rPr>
                        <a:t> </a:t>
                      </a:r>
                      <a:r>
                        <a:rPr lang="en-US" sz="1200" b="1" err="1">
                          <a:effectLst/>
                        </a:rPr>
                        <a:t>onderdeel</a:t>
                      </a:r>
                      <a:r>
                        <a:rPr lang="en-US" sz="1200" b="1">
                          <a:effectLst/>
                        </a:rPr>
                        <a:t> van de scope!)</a:t>
                      </a:r>
                      <a:endParaRPr lang="en-US" sz="1200" b="1"/>
                    </a:p>
                  </a:txBody>
                  <a:tcPr marL="45720" marR="45720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5919816"/>
                  </a:ext>
                </a:extLst>
              </a:tr>
              <a:tr h="244125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1" i="0" u="none" strike="noStrike" noProof="0">
                          <a:effectLst/>
                          <a:latin typeface="Calibri"/>
                        </a:rPr>
                        <a:t>i1 - </a:t>
                      </a:r>
                      <a:r>
                        <a:rPr lang="en-US" sz="800" b="1" i="0" u="none" strike="noStrike" noProof="0" err="1">
                          <a:effectLst/>
                          <a:latin typeface="Calibri"/>
                        </a:rPr>
                        <a:t>Huidige</a:t>
                      </a:r>
                      <a:r>
                        <a:rPr lang="en-US" sz="800" b="1" i="0" u="none" strike="noStrike" noProof="0">
                          <a:effectLst/>
                          <a:latin typeface="Calibri"/>
                        </a:rPr>
                        <a:t> </a:t>
                      </a:r>
                      <a:r>
                        <a:rPr lang="en-US" sz="800" b="1" i="0" u="none" strike="noStrike" noProof="0" err="1">
                          <a:effectLst/>
                          <a:latin typeface="Calibri"/>
                        </a:rPr>
                        <a:t>wandel</a:t>
                      </a:r>
                      <a:r>
                        <a:rPr lang="en-US" sz="800" b="1" i="0" u="none" strike="noStrike" noProof="0">
                          <a:effectLst/>
                          <a:latin typeface="Calibri"/>
                        </a:rPr>
                        <a:t>- </a:t>
                      </a:r>
                      <a:r>
                        <a:rPr lang="en-US" sz="800" b="1" i="0" u="none" strike="noStrike" noProof="0" err="1">
                          <a:effectLst/>
                          <a:latin typeface="Calibri"/>
                        </a:rPr>
                        <a:t>en</a:t>
                      </a:r>
                      <a:r>
                        <a:rPr lang="en-US" sz="800" b="1" i="0" u="none" strike="noStrike" noProof="0">
                          <a:effectLst/>
                          <a:latin typeface="Calibri"/>
                        </a:rPr>
                        <a:t> </a:t>
                      </a:r>
                      <a:r>
                        <a:rPr lang="en-US" sz="800" b="1" i="0" u="none" strike="noStrike" noProof="0" err="1">
                          <a:effectLst/>
                          <a:latin typeface="Calibri"/>
                        </a:rPr>
                        <a:t>fietsroutes</a:t>
                      </a:r>
                      <a:r>
                        <a:rPr lang="en-US" sz="800" b="1" i="0" u="none" strike="noStrike" noProof="0">
                          <a:effectLst/>
                          <a:latin typeface="Calibri"/>
                        </a:rPr>
                        <a:t> </a:t>
                      </a:r>
                      <a:r>
                        <a:rPr lang="en-US" sz="800" b="1" i="0" u="none" strike="noStrike" noProof="0" err="1">
                          <a:effectLst/>
                          <a:latin typeface="Calibri"/>
                        </a:rPr>
                        <a:t>terugbrengen</a:t>
                      </a:r>
                      <a:r>
                        <a:rPr lang="en-US" sz="800" b="1" i="0" u="none" strike="noStrike" noProof="0">
                          <a:effectLst/>
                          <a:latin typeface="Calibri"/>
                        </a:rPr>
                        <a:t> </a:t>
                      </a:r>
                      <a:r>
                        <a:rPr lang="en-US" sz="800" b="1" i="0" u="none" strike="noStrike" noProof="0" err="1">
                          <a:effectLst/>
                          <a:latin typeface="Calibri"/>
                        </a:rPr>
                        <a:t>na</a:t>
                      </a:r>
                      <a:r>
                        <a:rPr lang="en-US" sz="800" b="1" i="0" u="none" strike="noStrike" noProof="0">
                          <a:effectLst/>
                          <a:latin typeface="Calibri"/>
                        </a:rPr>
                        <a:t> </a:t>
                      </a:r>
                      <a:r>
                        <a:rPr lang="en-US" sz="800" b="1" i="0" u="none" strike="noStrike" noProof="0" err="1">
                          <a:effectLst/>
                          <a:latin typeface="Calibri"/>
                        </a:rPr>
                        <a:t>aanleg</a:t>
                      </a:r>
                    </a:p>
                  </a:txBody>
                  <a:tcPr marL="45720" marR="45720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525594"/>
                  </a:ext>
                </a:extLst>
              </a:tr>
              <a:tr h="352425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1" i="0" u="none" strike="noStrike" noProof="0">
                          <a:effectLst/>
                          <a:latin typeface="Calibri"/>
                        </a:rPr>
                        <a:t>i2 - </a:t>
                      </a:r>
                      <a:r>
                        <a:rPr lang="nl-NL" sz="800" b="1" i="0" u="none" strike="noStrike" noProof="0">
                          <a:effectLst/>
                          <a:latin typeface="+mn-lt"/>
                        </a:rPr>
                        <a:t>Compensatie verdwenen Maasheggen buiten plangebied</a:t>
                      </a:r>
                      <a:endParaRPr lang="en-US" sz="800" b="1" i="0" u="none" strike="noStrike" noProof="0">
                        <a:effectLst/>
                        <a:latin typeface="Calibri"/>
                      </a:endParaRPr>
                    </a:p>
                  </a:txBody>
                  <a:tcPr marL="45720" marR="45720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3418656"/>
                  </a:ext>
                </a:extLst>
              </a:tr>
              <a:tr h="352425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1" i="0" u="none" strike="noStrike" noProof="0">
                          <a:effectLst/>
                          <a:latin typeface="Calibri"/>
                        </a:rPr>
                        <a:t>i3 – </a:t>
                      </a:r>
                      <a:r>
                        <a:rPr lang="en-US" sz="800" b="1" i="0" u="none" strike="noStrike" noProof="0" err="1">
                          <a:effectLst/>
                          <a:latin typeface="Calibri"/>
                        </a:rPr>
                        <a:t>Zoneringsplan</a:t>
                      </a:r>
                      <a:r>
                        <a:rPr lang="en-US" sz="800" b="1" i="0" u="none" strike="noStrike" noProof="0">
                          <a:effectLst/>
                          <a:latin typeface="Calibri"/>
                        </a:rPr>
                        <a:t> met </a:t>
                      </a:r>
                      <a:r>
                        <a:rPr lang="en-US" sz="800" b="1" i="0" u="none" strike="noStrike" noProof="0" err="1">
                          <a:effectLst/>
                          <a:latin typeface="Calibri"/>
                        </a:rPr>
                        <a:t>inrichtingsmaatregelen</a:t>
                      </a:r>
                      <a:r>
                        <a:rPr lang="en-US" sz="800" b="1" i="0" u="none" strike="noStrike" noProof="0">
                          <a:effectLst/>
                          <a:latin typeface="Calibri"/>
                        </a:rPr>
                        <a:t> </a:t>
                      </a:r>
                      <a:r>
                        <a:rPr lang="en-US" sz="800" b="1" i="0" u="none" strike="noStrike" noProof="0" err="1">
                          <a:effectLst/>
                          <a:latin typeface="Calibri"/>
                        </a:rPr>
                        <a:t>Natuur-Recreatie</a:t>
                      </a:r>
                      <a:r>
                        <a:rPr lang="en-US" sz="800" b="1" i="0" u="none" strike="noStrike" noProof="0">
                          <a:effectLst/>
                          <a:latin typeface="Calibri"/>
                        </a:rPr>
                        <a:t> in het </a:t>
                      </a:r>
                      <a:r>
                        <a:rPr lang="en-US" sz="800" b="1" i="0" u="none" strike="noStrike" noProof="0" err="1">
                          <a:effectLst/>
                          <a:latin typeface="Calibri"/>
                        </a:rPr>
                        <a:t>gebied</a:t>
                      </a:r>
                      <a:r>
                        <a:rPr lang="en-US" sz="800" b="1" i="0" u="none" strike="noStrike" noProof="0">
                          <a:effectLst/>
                          <a:latin typeface="Calibri"/>
                        </a:rPr>
                        <a:t> (incl. </a:t>
                      </a:r>
                      <a:r>
                        <a:rPr lang="en-US" sz="800" b="1" i="0" u="none" strike="noStrike" noProof="0" err="1">
                          <a:effectLst/>
                          <a:latin typeface="Calibri"/>
                        </a:rPr>
                        <a:t>verkeers</a:t>
                      </a:r>
                      <a:r>
                        <a:rPr lang="en-US" sz="800" b="1" i="0" u="none" strike="noStrike" noProof="0">
                          <a:effectLst/>
                          <a:latin typeface="Calibri"/>
                        </a:rPr>
                        <a:t>- </a:t>
                      </a:r>
                      <a:r>
                        <a:rPr lang="en-US" sz="800" b="1" i="0" u="none" strike="noStrike" noProof="0" err="1">
                          <a:effectLst/>
                          <a:latin typeface="Calibri"/>
                        </a:rPr>
                        <a:t>en</a:t>
                      </a:r>
                      <a:r>
                        <a:rPr lang="en-US" sz="800" b="1" i="0" u="none" strike="noStrike" noProof="0">
                          <a:effectLst/>
                          <a:latin typeface="Calibri"/>
                        </a:rPr>
                        <a:t> </a:t>
                      </a:r>
                      <a:r>
                        <a:rPr lang="en-US" sz="800" b="1" i="0" u="none" strike="noStrike" noProof="0" err="1">
                          <a:effectLst/>
                          <a:latin typeface="Calibri"/>
                        </a:rPr>
                        <a:t>recreatiecirculatie</a:t>
                      </a:r>
                      <a:r>
                        <a:rPr lang="en-US" sz="800" b="1" i="0" u="none" strike="noStrike" noProof="0">
                          <a:effectLst/>
                          <a:latin typeface="Calibri"/>
                        </a:rPr>
                        <a:t>)</a:t>
                      </a:r>
                    </a:p>
                  </a:txBody>
                  <a:tcPr marL="45720" marR="45720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6195659"/>
                  </a:ext>
                </a:extLst>
              </a:tr>
              <a:tr h="244125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1" i="0" u="none" strike="noStrike" noProof="0">
                          <a:latin typeface="Calibri"/>
                        </a:rPr>
                        <a:t>i4 </a:t>
                      </a:r>
                      <a:r>
                        <a:rPr lang="en-US" sz="800" b="1" i="0" u="none" strike="noStrike" noProof="0" err="1">
                          <a:latin typeface="Calibri"/>
                        </a:rPr>
                        <a:t>Behoud</a:t>
                      </a:r>
                      <a:r>
                        <a:rPr lang="en-US" sz="800" b="1" i="0" u="none" strike="noStrike" noProof="0">
                          <a:latin typeface="Calibri"/>
                        </a:rPr>
                        <a:t> </a:t>
                      </a:r>
                      <a:r>
                        <a:rPr lang="en-US" sz="800" b="1" i="0" u="none" strike="noStrike" noProof="0" err="1">
                          <a:latin typeface="Calibri"/>
                        </a:rPr>
                        <a:t>kazematten</a:t>
                      </a:r>
                      <a:r>
                        <a:rPr lang="en-US" sz="800" b="1" i="0" u="none" strike="noStrike" noProof="0">
                          <a:latin typeface="Calibri"/>
                        </a:rPr>
                        <a:t> </a:t>
                      </a:r>
                      <a:r>
                        <a:rPr lang="en-US" sz="800" b="1" i="0" u="none" strike="noStrike" noProof="0" err="1">
                          <a:latin typeface="Calibri"/>
                        </a:rPr>
                        <a:t>zoals</a:t>
                      </a:r>
                      <a:r>
                        <a:rPr lang="en-US" sz="800" b="1" i="0" u="none" strike="noStrike" noProof="0">
                          <a:latin typeface="Calibri"/>
                        </a:rPr>
                        <a:t> </a:t>
                      </a:r>
                      <a:r>
                        <a:rPr lang="en-US" sz="800" b="1" i="0" u="none" strike="noStrike" noProof="0" err="1">
                          <a:latin typeface="Calibri"/>
                        </a:rPr>
                        <a:t>ze</a:t>
                      </a:r>
                      <a:r>
                        <a:rPr lang="en-US" sz="800" b="1" i="0" u="none" strike="noStrike" noProof="0">
                          <a:latin typeface="Calibri"/>
                        </a:rPr>
                        <a:t> nu in het </a:t>
                      </a:r>
                      <a:r>
                        <a:rPr lang="en-US" sz="800" b="1" i="0" u="none" strike="noStrike" noProof="0" err="1">
                          <a:latin typeface="Calibri"/>
                        </a:rPr>
                        <a:t>landschap</a:t>
                      </a:r>
                      <a:r>
                        <a:rPr lang="en-US" sz="800" b="1" i="0" u="none" strike="noStrike" noProof="0">
                          <a:latin typeface="Calibri"/>
                        </a:rPr>
                        <a:t> </a:t>
                      </a:r>
                      <a:r>
                        <a:rPr lang="en-US" sz="800" b="1" i="0" u="none" strike="noStrike" noProof="0" err="1">
                          <a:latin typeface="Calibri"/>
                        </a:rPr>
                        <a:t>liggen</a:t>
                      </a:r>
                      <a:endParaRPr lang="en-US" sz="800" b="1" i="0" u="none" strike="noStrike" noProof="0">
                        <a:latin typeface="Calibri"/>
                      </a:endParaRPr>
                    </a:p>
                  </a:txBody>
                  <a:tcPr marL="45720" marR="4572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6434235"/>
                  </a:ext>
                </a:extLst>
              </a:tr>
              <a:tr h="237527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800" b="1" i="0" u="none" strike="noStrike" noProof="0">
                          <a:latin typeface="Calibri"/>
                        </a:rPr>
                        <a:t>i5 </a:t>
                      </a:r>
                      <a:r>
                        <a:rPr lang="en-US" sz="800" b="1" i="0" u="none" strike="noStrike" noProof="0" err="1">
                          <a:latin typeface="Calibri"/>
                        </a:rPr>
                        <a:t>Internationale</a:t>
                      </a:r>
                      <a:r>
                        <a:rPr lang="en-US" sz="800" b="1" i="0" u="none" strike="noStrike" noProof="0">
                          <a:latin typeface="Calibri"/>
                        </a:rPr>
                        <a:t> </a:t>
                      </a:r>
                      <a:r>
                        <a:rPr lang="en-US" sz="800" b="1" i="0" u="none" strike="noStrike" noProof="0" err="1">
                          <a:latin typeface="Calibri"/>
                        </a:rPr>
                        <a:t>fietsverbinding</a:t>
                      </a:r>
                      <a:r>
                        <a:rPr lang="en-US" sz="800" b="1" i="0" u="none" strike="noStrike" noProof="0">
                          <a:latin typeface="Calibri"/>
                        </a:rPr>
                        <a:t> Maas-Gennep </a:t>
                      </a:r>
                      <a:r>
                        <a:rPr lang="en-US" sz="800" b="1" i="0" u="none" strike="noStrike" noProof="0" err="1">
                          <a:latin typeface="Calibri"/>
                        </a:rPr>
                        <a:t>instandhouden</a:t>
                      </a:r>
                      <a:r>
                        <a:rPr lang="en-US" sz="800" b="1" i="0" u="none" strike="noStrike" noProof="0">
                          <a:latin typeface="Calibri"/>
                        </a:rPr>
                        <a:t> </a:t>
                      </a:r>
                      <a:r>
                        <a:rPr lang="en-US" sz="800" b="1" i="0" u="none" strike="noStrike" noProof="0" err="1">
                          <a:latin typeface="Calibri"/>
                        </a:rPr>
                        <a:t>na</a:t>
                      </a:r>
                      <a:r>
                        <a:rPr lang="en-US" sz="800" b="1" i="0" u="none" strike="noStrike" noProof="0">
                          <a:latin typeface="Calibri"/>
                        </a:rPr>
                        <a:t> </a:t>
                      </a:r>
                      <a:r>
                        <a:rPr lang="en-US" sz="800" b="1" i="0" u="none" strike="noStrike" noProof="0" err="1">
                          <a:latin typeface="Calibri"/>
                        </a:rPr>
                        <a:t>aanleg</a:t>
                      </a:r>
                      <a:endParaRPr lang="en-US" sz="1600" b="1" i="0"/>
                    </a:p>
                  </a:txBody>
                  <a:tcPr marL="45720" marR="45720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8597997"/>
                  </a:ext>
                </a:extLst>
              </a:tr>
              <a:tr h="237527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1" i="0" u="none" strike="noStrike" noProof="0">
                          <a:latin typeface="Calibri"/>
                        </a:rPr>
                        <a:t>i6 (</a:t>
                      </a:r>
                      <a:r>
                        <a:rPr lang="en-US" sz="800" b="1" i="0" u="none" strike="noStrike" noProof="0" err="1">
                          <a:latin typeface="Calibri"/>
                        </a:rPr>
                        <a:t>nieuwe</a:t>
                      </a:r>
                      <a:r>
                        <a:rPr lang="en-US" sz="800" b="1" i="0" u="none" strike="noStrike" noProof="0">
                          <a:latin typeface="Calibri"/>
                        </a:rPr>
                        <a:t>) </a:t>
                      </a:r>
                      <a:r>
                        <a:rPr lang="en-US" sz="800" b="1" i="0" u="none" strike="noStrike" noProof="0" err="1">
                          <a:latin typeface="Calibri"/>
                        </a:rPr>
                        <a:t>fietsroutes</a:t>
                      </a:r>
                      <a:r>
                        <a:rPr lang="en-US" sz="800" b="1" i="0" u="none" strike="noStrike" noProof="0">
                          <a:latin typeface="Calibri"/>
                        </a:rPr>
                        <a:t> </a:t>
                      </a:r>
                      <a:r>
                        <a:rPr lang="en-US" sz="800" b="1" i="0" u="none" strike="noStrike" noProof="0" err="1">
                          <a:latin typeface="Calibri"/>
                        </a:rPr>
                        <a:t>goed</a:t>
                      </a:r>
                      <a:r>
                        <a:rPr lang="en-US" sz="800" b="1" i="0" u="none" strike="noStrike" noProof="0">
                          <a:latin typeface="Calibri"/>
                        </a:rPr>
                        <a:t> </a:t>
                      </a:r>
                      <a:r>
                        <a:rPr lang="en-US" sz="800" b="1" i="0" u="none" strike="noStrike" noProof="0" err="1">
                          <a:latin typeface="Calibri"/>
                        </a:rPr>
                        <a:t>aansluiten</a:t>
                      </a:r>
                      <a:r>
                        <a:rPr lang="en-US" sz="800" b="1" i="0" u="none" strike="noStrike" noProof="0">
                          <a:latin typeface="Calibri"/>
                        </a:rPr>
                        <a:t> op </a:t>
                      </a:r>
                      <a:r>
                        <a:rPr lang="en-US" sz="800" b="1" i="0" u="none" strike="noStrike" noProof="0" err="1">
                          <a:latin typeface="Calibri"/>
                        </a:rPr>
                        <a:t>bestaande</a:t>
                      </a:r>
                      <a:r>
                        <a:rPr lang="en-US" sz="800" b="1" i="0" u="none" strike="noStrike" noProof="0">
                          <a:latin typeface="Calibri"/>
                        </a:rPr>
                        <a:t> </a:t>
                      </a:r>
                      <a:r>
                        <a:rPr lang="en-US" sz="800" b="1" i="0" u="none" strike="noStrike" noProof="0" err="1">
                          <a:latin typeface="Calibri"/>
                        </a:rPr>
                        <a:t>fietsroute</a:t>
                      </a:r>
                      <a:r>
                        <a:rPr lang="en-US" sz="800" b="1" i="0" u="none" strike="noStrike" noProof="0">
                          <a:latin typeface="Calibri"/>
                        </a:rPr>
                        <a:t> </a:t>
                      </a:r>
                      <a:r>
                        <a:rPr lang="en-US" sz="800" b="1" i="0" u="none" strike="noStrike" noProof="0" err="1">
                          <a:latin typeface="Calibri"/>
                        </a:rPr>
                        <a:t>Cuijk</a:t>
                      </a:r>
                      <a:endParaRPr lang="en-US" sz="800" b="1" i="0" u="none" strike="noStrike" noProof="0">
                        <a:latin typeface="Calibri"/>
                      </a:endParaRPr>
                    </a:p>
                  </a:txBody>
                  <a:tcPr marL="45720" marR="45720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46999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776590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4">
            <a:extLst>
              <a:ext uri="{FF2B5EF4-FFF2-40B4-BE49-F238E27FC236}">
                <a16:creationId xmlns:a16="http://schemas.microsoft.com/office/drawing/2014/main" id="{E5DB70D9-9101-4898-A7D8-C319FE660E6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67139467"/>
              </p:ext>
            </p:extLst>
          </p:nvPr>
        </p:nvGraphicFramePr>
        <p:xfrm>
          <a:off x="-14776" y="0"/>
          <a:ext cx="9158777" cy="5162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43425">
                  <a:extLst>
                    <a:ext uri="{9D8B030D-6E8A-4147-A177-3AD203B41FA5}">
                      <a16:colId xmlns:a16="http://schemas.microsoft.com/office/drawing/2014/main" val="3043803308"/>
                    </a:ext>
                  </a:extLst>
                </a:gridCol>
                <a:gridCol w="1089030">
                  <a:extLst>
                    <a:ext uri="{9D8B030D-6E8A-4147-A177-3AD203B41FA5}">
                      <a16:colId xmlns:a16="http://schemas.microsoft.com/office/drawing/2014/main" val="2900538858"/>
                    </a:ext>
                  </a:extLst>
                </a:gridCol>
                <a:gridCol w="1854199">
                  <a:extLst>
                    <a:ext uri="{9D8B030D-6E8A-4147-A177-3AD203B41FA5}">
                      <a16:colId xmlns:a16="http://schemas.microsoft.com/office/drawing/2014/main" val="1729322466"/>
                    </a:ext>
                  </a:extLst>
                </a:gridCol>
                <a:gridCol w="1672123">
                  <a:extLst>
                    <a:ext uri="{9D8B030D-6E8A-4147-A177-3AD203B41FA5}">
                      <a16:colId xmlns:a16="http://schemas.microsoft.com/office/drawing/2014/main" val="3496294797"/>
                    </a:ext>
                  </a:extLst>
                </a:gridCol>
              </a:tblGrid>
              <a:tr h="227041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800" b="1">
                          <a:effectLst/>
                        </a:rPr>
                        <a:t>Tussenstand</a:t>
                      </a:r>
                      <a:endParaRPr lang="en-US"/>
                    </a:p>
                  </a:txBody>
                  <a:tcPr marL="45720" marR="4572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800" err="1">
                          <a:effectLst/>
                        </a:rPr>
                        <a:t>Niet</a:t>
                      </a:r>
                      <a:r>
                        <a:rPr lang="en-US" sz="800">
                          <a:effectLst/>
                        </a:rPr>
                        <a:t> </a:t>
                      </a:r>
                      <a:r>
                        <a:rPr lang="en-US" sz="800" err="1">
                          <a:effectLst/>
                        </a:rPr>
                        <a:t>meenemen</a:t>
                      </a:r>
                      <a:endParaRPr lang="en-US" sz="800">
                        <a:effectLst/>
                      </a:endParaRPr>
                    </a:p>
                  </a:txBody>
                  <a:tcPr marL="45720" marR="4572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800">
                          <a:effectLst/>
                        </a:rPr>
                        <a:t>MKK: extra </a:t>
                      </a:r>
                      <a:r>
                        <a:rPr lang="en-US" sz="800" err="1">
                          <a:effectLst/>
                        </a:rPr>
                        <a:t>waarde</a:t>
                      </a:r>
                      <a:r>
                        <a:rPr lang="en-US" sz="800">
                          <a:effectLst/>
                        </a:rPr>
                        <a:t>, geld </a:t>
                      </a:r>
                      <a:r>
                        <a:rPr lang="en-US" sz="800" err="1">
                          <a:effectLst/>
                        </a:rPr>
                        <a:t>en</a:t>
                      </a:r>
                      <a:r>
                        <a:rPr lang="en-US" sz="800">
                          <a:effectLst/>
                        </a:rPr>
                        <a:t> trekker</a:t>
                      </a:r>
                    </a:p>
                  </a:txBody>
                  <a:tcPr marL="45720" marR="4572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800" err="1">
                          <a:effectLst/>
                        </a:rPr>
                        <a:t>Raakvlak</a:t>
                      </a:r>
                      <a:endParaRPr lang="en-US" sz="800">
                        <a:effectLst/>
                      </a:endParaRPr>
                    </a:p>
                  </a:txBody>
                  <a:tcPr marL="45720" marR="45720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5919816"/>
                  </a:ext>
                </a:extLst>
              </a:tr>
              <a:tr h="217170">
                <a:tc>
                  <a:txBody>
                    <a:bodyPr/>
                    <a:lstStyle/>
                    <a:p>
                      <a:pPr rtl="0" fontAlgn="base"/>
                      <a:r>
                        <a:rPr lang="en-US" sz="800" b="1">
                          <a:effectLst/>
                        </a:rPr>
                        <a:t>N1. </a:t>
                      </a:r>
                      <a:r>
                        <a:rPr lang="en-US" sz="800" b="1" err="1">
                          <a:effectLst/>
                        </a:rPr>
                        <a:t>Natuurontwikkeling</a:t>
                      </a:r>
                      <a:r>
                        <a:rPr lang="en-US" sz="800" b="1">
                          <a:effectLst/>
                        </a:rPr>
                        <a:t> </a:t>
                      </a:r>
                      <a:r>
                        <a:rPr lang="en-US" sz="800" b="1" err="1">
                          <a:effectLst/>
                        </a:rPr>
                        <a:t>binnen</a:t>
                      </a:r>
                      <a:r>
                        <a:rPr lang="en-US" sz="800" b="1">
                          <a:effectLst/>
                        </a:rPr>
                        <a:t> </a:t>
                      </a:r>
                      <a:r>
                        <a:rPr lang="en-US" sz="800" b="1" err="1">
                          <a:effectLst/>
                        </a:rPr>
                        <a:t>plangebied</a:t>
                      </a:r>
                      <a:r>
                        <a:rPr lang="en-US" sz="800" b="1">
                          <a:effectLst/>
                        </a:rPr>
                        <a:t> </a:t>
                      </a:r>
                      <a:r>
                        <a:rPr lang="en-US" sz="800" b="1" err="1">
                          <a:effectLst/>
                        </a:rPr>
                        <a:t>gericht</a:t>
                      </a:r>
                      <a:r>
                        <a:rPr lang="en-US" sz="800" b="1">
                          <a:effectLst/>
                        </a:rPr>
                        <a:t> op </a:t>
                      </a:r>
                      <a:r>
                        <a:rPr lang="en-US" sz="800" b="1" err="1">
                          <a:effectLst/>
                        </a:rPr>
                        <a:t>doelsoorten</a:t>
                      </a:r>
                      <a:r>
                        <a:rPr lang="en-US" sz="800" b="1">
                          <a:effectLst/>
                        </a:rPr>
                        <a:t> </a:t>
                      </a:r>
                      <a:r>
                        <a:rPr lang="en-US" sz="800" b="1" err="1">
                          <a:effectLst/>
                        </a:rPr>
                        <a:t>Maasheggen</a:t>
                      </a:r>
                      <a:r>
                        <a:rPr lang="en-US" sz="800" b="1">
                          <a:effectLst/>
                        </a:rPr>
                        <a:t>​</a:t>
                      </a:r>
                    </a:p>
                  </a:txBody>
                  <a:tcPr marL="45720" marR="45720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800" b="1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45720" marR="4572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800" b="1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45720" marR="4572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800" b="1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45720" marR="4572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525594"/>
                  </a:ext>
                </a:extLst>
              </a:tr>
              <a:tr h="217170">
                <a:tc>
                  <a:txBody>
                    <a:bodyPr/>
                    <a:lstStyle/>
                    <a:p>
                      <a:pPr rtl="0" fontAlgn="base"/>
                      <a:r>
                        <a:rPr lang="en-US" sz="800" b="1">
                          <a:effectLst/>
                        </a:rPr>
                        <a:t>N2. </a:t>
                      </a:r>
                      <a:r>
                        <a:rPr lang="en-US" sz="800" b="1" err="1">
                          <a:effectLst/>
                        </a:rPr>
                        <a:t>Natuurlijke</a:t>
                      </a:r>
                      <a:r>
                        <a:rPr lang="en-US" sz="800" b="1">
                          <a:effectLst/>
                        </a:rPr>
                        <a:t> </a:t>
                      </a:r>
                      <a:r>
                        <a:rPr lang="en-US" sz="800" b="1" err="1">
                          <a:effectLst/>
                        </a:rPr>
                        <a:t>oevers</a:t>
                      </a:r>
                      <a:r>
                        <a:rPr lang="en-US" sz="800" b="1">
                          <a:effectLst/>
                        </a:rPr>
                        <a:t> </a:t>
                      </a:r>
                      <a:r>
                        <a:rPr lang="en-US" sz="800" b="1" err="1">
                          <a:effectLst/>
                        </a:rPr>
                        <a:t>Viltsche</a:t>
                      </a:r>
                      <a:r>
                        <a:rPr lang="en-US" sz="800" b="1">
                          <a:effectLst/>
                        </a:rPr>
                        <a:t> Graaf </a:t>
                      </a:r>
                      <a:r>
                        <a:rPr lang="en-US" sz="800" b="1" err="1">
                          <a:effectLst/>
                        </a:rPr>
                        <a:t>rond</a:t>
                      </a:r>
                      <a:r>
                        <a:rPr lang="en-US" sz="800" b="1">
                          <a:effectLst/>
                        </a:rPr>
                        <a:t> </a:t>
                      </a:r>
                      <a:r>
                        <a:rPr lang="en-US" sz="800" b="1" err="1">
                          <a:effectLst/>
                        </a:rPr>
                        <a:t>westelijke</a:t>
                      </a:r>
                      <a:r>
                        <a:rPr lang="en-US" sz="800" b="1">
                          <a:effectLst/>
                        </a:rPr>
                        <a:t> opening 120m </a:t>
                      </a:r>
                    </a:p>
                  </a:txBody>
                  <a:tcPr marL="45720" marR="45720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800" b="1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45720" marR="4572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800" b="1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45720" marR="4572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800" b="1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45720" marR="4572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3418656"/>
                  </a:ext>
                </a:extLst>
              </a:tr>
              <a:tr h="227041">
                <a:tc>
                  <a:txBody>
                    <a:bodyPr/>
                    <a:lstStyle/>
                    <a:p>
                      <a:pPr rtl="0" fontAlgn="base"/>
                      <a:r>
                        <a:rPr lang="en-US" sz="800" b="1">
                          <a:effectLst/>
                        </a:rPr>
                        <a:t>N3. </a:t>
                      </a:r>
                      <a:r>
                        <a:rPr lang="en-US" sz="800" b="1" err="1">
                          <a:effectLst/>
                        </a:rPr>
                        <a:t>Terugbrengen</a:t>
                      </a:r>
                      <a:r>
                        <a:rPr lang="en-US" sz="800" b="1">
                          <a:effectLst/>
                        </a:rPr>
                        <a:t> </a:t>
                      </a:r>
                      <a:r>
                        <a:rPr lang="en-US" sz="800" b="1" err="1">
                          <a:effectLst/>
                        </a:rPr>
                        <a:t>doorgaande</a:t>
                      </a:r>
                      <a:r>
                        <a:rPr lang="en-US" sz="800" b="1">
                          <a:effectLst/>
                        </a:rPr>
                        <a:t> </a:t>
                      </a:r>
                      <a:r>
                        <a:rPr lang="en-US" sz="800" b="1" err="1">
                          <a:effectLst/>
                        </a:rPr>
                        <a:t>beplantingsstructuur</a:t>
                      </a:r>
                      <a:r>
                        <a:rPr lang="en-US" sz="800" b="1">
                          <a:effectLst/>
                        </a:rPr>
                        <a:t> </a:t>
                      </a:r>
                      <a:r>
                        <a:rPr lang="en-US" sz="800" b="1" err="1">
                          <a:effectLst/>
                        </a:rPr>
                        <a:t>bakenbomen</a:t>
                      </a:r>
                      <a:r>
                        <a:rPr lang="en-US" sz="800" b="1">
                          <a:effectLst/>
                        </a:rPr>
                        <a:t>​</a:t>
                      </a:r>
                    </a:p>
                  </a:txBody>
                  <a:tcPr marL="45720" marR="45720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800" b="1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45720" marR="4572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800" b="1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45720" marR="4572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800" b="1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45720" marR="4572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7404177"/>
                  </a:ext>
                </a:extLst>
              </a:tr>
              <a:tr h="35537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>
                          <a:effectLst/>
                        </a:rPr>
                        <a:t>N4. </a:t>
                      </a:r>
                      <a:r>
                        <a:rPr lang="en-US" sz="800" b="1" err="1">
                          <a:effectLst/>
                        </a:rPr>
                        <a:t>Hergebruik</a:t>
                      </a:r>
                      <a:r>
                        <a:rPr lang="en-US" sz="800" b="1">
                          <a:effectLst/>
                        </a:rPr>
                        <a:t> </a:t>
                      </a:r>
                      <a:r>
                        <a:rPr lang="en-US" sz="800" b="1" err="1">
                          <a:effectLst/>
                        </a:rPr>
                        <a:t>grondstromen</a:t>
                      </a:r>
                      <a:r>
                        <a:rPr lang="en-US" sz="800" b="1">
                          <a:effectLst/>
                        </a:rPr>
                        <a:t> </a:t>
                      </a:r>
                      <a:r>
                        <a:rPr lang="en-US" sz="800" b="1" err="1">
                          <a:effectLst/>
                        </a:rPr>
                        <a:t>uit</a:t>
                      </a:r>
                      <a:r>
                        <a:rPr lang="en-US" sz="800" b="1">
                          <a:effectLst/>
                        </a:rPr>
                        <a:t> </a:t>
                      </a:r>
                      <a:r>
                        <a:rPr lang="en-US" sz="800" b="1" err="1">
                          <a:effectLst/>
                        </a:rPr>
                        <a:t>weerdverlaging</a:t>
                      </a:r>
                      <a:r>
                        <a:rPr lang="en-US" sz="800" b="1">
                          <a:effectLst/>
                        </a:rPr>
                        <a:t> </a:t>
                      </a:r>
                      <a:r>
                        <a:rPr lang="en-US" sz="800" b="1" err="1">
                          <a:effectLst/>
                        </a:rPr>
                        <a:t>ter</a:t>
                      </a:r>
                      <a:r>
                        <a:rPr lang="en-US" sz="800" b="1">
                          <a:effectLst/>
                        </a:rPr>
                        <a:t> </a:t>
                      </a:r>
                      <a:r>
                        <a:rPr lang="en-US" sz="800" b="1" err="1">
                          <a:effectLst/>
                        </a:rPr>
                        <a:t>ophoging</a:t>
                      </a:r>
                      <a:r>
                        <a:rPr lang="en-US" sz="800" b="1">
                          <a:effectLst/>
                        </a:rPr>
                        <a:t> </a:t>
                      </a:r>
                      <a:r>
                        <a:rPr lang="en-US" sz="800" b="1" err="1">
                          <a:effectLst/>
                        </a:rPr>
                        <a:t>naastgelegen</a:t>
                      </a:r>
                      <a:r>
                        <a:rPr lang="en-US" sz="800" b="1">
                          <a:effectLst/>
                        </a:rPr>
                        <a:t> </a:t>
                      </a:r>
                      <a:r>
                        <a:rPr lang="en-US" sz="800" b="1" err="1">
                          <a:effectLst/>
                        </a:rPr>
                        <a:t>compensatiegebied</a:t>
                      </a:r>
                      <a:r>
                        <a:rPr lang="en-US" sz="800" b="1">
                          <a:effectLst/>
                        </a:rPr>
                        <a:t>.</a:t>
                      </a:r>
                    </a:p>
                  </a:txBody>
                  <a:tcPr marL="45720" marR="45720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800" b="1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45720" marR="4572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800" b="1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45720" marR="4572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800" b="1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45720" marR="4572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9114135"/>
                  </a:ext>
                </a:extLst>
              </a:tr>
              <a:tr h="21717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800" b="1">
                          <a:solidFill>
                            <a:schemeClr val="tx1"/>
                          </a:solidFill>
                        </a:rPr>
                        <a:t>WB1 </a:t>
                      </a:r>
                      <a:r>
                        <a:rPr lang="en-US" sz="800" b="1" err="1">
                          <a:solidFill>
                            <a:schemeClr val="tx1"/>
                          </a:solidFill>
                        </a:rPr>
                        <a:t>Verbreding</a:t>
                      </a:r>
                      <a:r>
                        <a:rPr lang="en-US" sz="800" b="1">
                          <a:solidFill>
                            <a:schemeClr val="tx1"/>
                          </a:solidFill>
                        </a:rPr>
                        <a:t> </a:t>
                      </a:r>
                      <a:r>
                        <a:rPr lang="en-US" sz="800" b="1" err="1">
                          <a:solidFill>
                            <a:schemeClr val="tx1"/>
                          </a:solidFill>
                        </a:rPr>
                        <a:t>bestaande</a:t>
                      </a:r>
                      <a:r>
                        <a:rPr lang="en-US" sz="800" b="1">
                          <a:solidFill>
                            <a:schemeClr val="tx1"/>
                          </a:solidFill>
                        </a:rPr>
                        <a:t> </a:t>
                      </a:r>
                      <a:r>
                        <a:rPr lang="en-US" sz="800" b="1" err="1">
                          <a:solidFill>
                            <a:schemeClr val="tx1"/>
                          </a:solidFill>
                        </a:rPr>
                        <a:t>fietspaden</a:t>
                      </a:r>
                      <a:endParaRPr lang="en-US" sz="800" b="1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800" b="1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800" b="1">
                          <a:solidFill>
                            <a:schemeClr val="tx1"/>
                          </a:solidFill>
                        </a:rPr>
                        <a:t>(uiterwaarden)</a:t>
                      </a:r>
                    </a:p>
                  </a:txBody>
                  <a:tcPr marL="45720" marR="4572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>
                          <a:solidFill>
                            <a:schemeClr val="tx1"/>
                          </a:solidFill>
                        </a:rPr>
                        <a:t>(Maasbrug)</a:t>
                      </a:r>
                    </a:p>
                  </a:txBody>
                  <a:tcPr marL="45720" marR="45720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6108354"/>
                  </a:ext>
                </a:extLst>
              </a:tr>
              <a:tr h="227041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800" b="1">
                          <a:solidFill>
                            <a:schemeClr val="tx1"/>
                          </a:solidFill>
                        </a:rPr>
                        <a:t>WB2 Nieuw </a:t>
                      </a:r>
                      <a:r>
                        <a:rPr lang="en-US" sz="800" b="1" err="1">
                          <a:solidFill>
                            <a:schemeClr val="tx1"/>
                          </a:solidFill>
                        </a:rPr>
                        <a:t>uitkijkpunt</a:t>
                      </a:r>
                      <a:r>
                        <a:rPr lang="en-US" sz="800" b="1">
                          <a:solidFill>
                            <a:schemeClr val="tx1"/>
                          </a:solidFill>
                        </a:rPr>
                        <a:t> met </a:t>
                      </a:r>
                      <a:r>
                        <a:rPr lang="en-US" sz="800" b="1" err="1">
                          <a:solidFill>
                            <a:schemeClr val="tx1"/>
                          </a:solidFill>
                        </a:rPr>
                        <a:t>infopaneel</a:t>
                      </a:r>
                      <a:r>
                        <a:rPr lang="en-US" sz="800" b="1">
                          <a:solidFill>
                            <a:schemeClr val="tx1"/>
                          </a:solidFill>
                        </a:rPr>
                        <a:t> op/</a:t>
                      </a:r>
                      <a:r>
                        <a:rPr lang="en-US" sz="800" b="1" err="1">
                          <a:solidFill>
                            <a:schemeClr val="tx1"/>
                          </a:solidFill>
                        </a:rPr>
                        <a:t>rond</a:t>
                      </a:r>
                      <a:r>
                        <a:rPr lang="en-US" sz="800" b="1">
                          <a:solidFill>
                            <a:schemeClr val="tx1"/>
                          </a:solidFill>
                        </a:rPr>
                        <a:t> </a:t>
                      </a:r>
                      <a:r>
                        <a:rPr lang="en-US" sz="800" b="1" err="1">
                          <a:solidFill>
                            <a:schemeClr val="tx1"/>
                          </a:solidFill>
                        </a:rPr>
                        <a:t>Maasbrug</a:t>
                      </a:r>
                      <a:endParaRPr lang="en-US" sz="800" b="1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800" b="1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800" b="1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800" b="1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7616290"/>
                  </a:ext>
                </a:extLst>
              </a:tr>
              <a:tr h="227041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800" b="1" u="none" strike="noStrike" noProof="0">
                          <a:solidFill>
                            <a:schemeClr val="tx1"/>
                          </a:solidFill>
                        </a:rPr>
                        <a:t>WB3 Verhoging </a:t>
                      </a:r>
                      <a:r>
                        <a:rPr lang="en-US" sz="800" b="1" u="none" strike="noStrike" noProof="0" err="1">
                          <a:solidFill>
                            <a:schemeClr val="tx1"/>
                          </a:solidFill>
                        </a:rPr>
                        <a:t>dijk</a:t>
                      </a:r>
                      <a:r>
                        <a:rPr lang="en-US" sz="800" b="1" u="none" strike="noStrike" noProof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800" b="1" u="none" strike="noStrike" noProof="0" err="1">
                          <a:solidFill>
                            <a:schemeClr val="tx1"/>
                          </a:solidFill>
                        </a:rPr>
                        <a:t>bij</a:t>
                      </a:r>
                      <a:r>
                        <a:rPr lang="en-US" sz="800" b="1" u="none" strike="noStrike" noProof="0">
                          <a:solidFill>
                            <a:schemeClr val="tx1"/>
                          </a:solidFill>
                        </a:rPr>
                        <a:t> N264</a:t>
                      </a:r>
                    </a:p>
                  </a:txBody>
                  <a:tcPr marL="45720" marR="4572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800" b="1" u="none" strike="noStrike" noProof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800" b="1" u="none" strike="noStrike" noProof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800" b="1" u="none" strike="noStrike" noProof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5286118"/>
                  </a:ext>
                </a:extLst>
              </a:tr>
              <a:tr h="227041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1" i="0" u="none" strike="noStrike" noProof="0">
                          <a:solidFill>
                            <a:schemeClr val="tx1"/>
                          </a:solidFill>
                          <a:latin typeface="Calibri"/>
                        </a:rPr>
                        <a:t>WB4 Verbeteren onveilige kruisingen Veerweg, Hoogeind, Kruisstraat, Tunneltje Duits Lijntje</a:t>
                      </a:r>
                      <a:endParaRPr lang="en-US" sz="800" b="0" i="0" u="none" strike="noStrike" noProof="0">
                        <a:latin typeface="Calibri"/>
                      </a:endParaRPr>
                    </a:p>
                  </a:txBody>
                  <a:tcPr marL="45720" marR="4572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800" b="1" u="none" strike="noStrike" noProof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800" b="1" u="none" strike="noStrike" noProof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800" b="1" u="none" strike="noStrike" noProof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2781047"/>
                  </a:ext>
                </a:extLst>
              </a:tr>
              <a:tr h="217170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1" i="0" u="none" strike="noStrike" noProof="0">
                          <a:solidFill>
                            <a:schemeClr val="tx1"/>
                          </a:solidFill>
                          <a:latin typeface="Calibri"/>
                        </a:rPr>
                        <a:t>WB5 Toevoegen parkeerplaatsen Veerhuis</a:t>
                      </a:r>
                      <a:endParaRPr lang="en-US" sz="800" b="0" i="0" u="none" strike="noStrike" noProof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45720" marR="4572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800" b="1" u="none" strike="noStrike" noProof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800" b="1" u="none" strike="noStrike" noProof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800" b="1" u="none" strike="noStrike" noProof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8167212"/>
                  </a:ext>
                </a:extLst>
              </a:tr>
              <a:tr h="217170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1" i="0" u="none" strike="noStrike" noProof="0">
                          <a:solidFill>
                            <a:schemeClr val="tx1"/>
                          </a:solidFill>
                          <a:latin typeface="Calibri"/>
                        </a:rPr>
                        <a:t>WB6 Opnieuw </a:t>
                      </a:r>
                      <a:r>
                        <a:rPr lang="en-US" sz="800" b="1" i="0" u="none" strike="noStrike" noProof="0" err="1">
                          <a:solidFill>
                            <a:schemeClr val="tx1"/>
                          </a:solidFill>
                          <a:latin typeface="Calibri"/>
                        </a:rPr>
                        <a:t>aanvullen</a:t>
                      </a:r>
                      <a:r>
                        <a:rPr lang="en-US" sz="800" b="1" i="0" u="none" strike="noStrike" noProof="0">
                          <a:solidFill>
                            <a:schemeClr val="tx1"/>
                          </a:solidFill>
                          <a:latin typeface="Calibri"/>
                        </a:rPr>
                        <a:t> </a:t>
                      </a:r>
                      <a:r>
                        <a:rPr lang="en-US" sz="800" b="1" i="0" u="none" strike="noStrike" noProof="0" err="1">
                          <a:solidFill>
                            <a:schemeClr val="tx1"/>
                          </a:solidFill>
                          <a:latin typeface="Calibri"/>
                        </a:rPr>
                        <a:t>grondafslag</a:t>
                      </a:r>
                      <a:r>
                        <a:rPr lang="en-US" sz="800" b="1" i="0" u="none" strike="noStrike" noProof="0">
                          <a:solidFill>
                            <a:schemeClr val="tx1"/>
                          </a:solidFill>
                          <a:latin typeface="Calibri"/>
                        </a:rPr>
                        <a:t> </a:t>
                      </a:r>
                      <a:r>
                        <a:rPr lang="en-US" sz="800" b="1" i="0" u="none" strike="noStrike" noProof="0" err="1">
                          <a:solidFill>
                            <a:schemeClr val="tx1"/>
                          </a:solidFill>
                          <a:latin typeface="Calibri"/>
                        </a:rPr>
                        <a:t>terrein</a:t>
                      </a:r>
                      <a:r>
                        <a:rPr lang="en-US" sz="800" b="1" i="0" u="none" strike="noStrike" noProof="0">
                          <a:solidFill>
                            <a:schemeClr val="tx1"/>
                          </a:solidFill>
                          <a:latin typeface="Calibri"/>
                        </a:rPr>
                        <a:t> </a:t>
                      </a:r>
                      <a:r>
                        <a:rPr lang="en-US" sz="800" b="1" i="0" u="none" strike="noStrike" noProof="0" err="1">
                          <a:solidFill>
                            <a:schemeClr val="tx1"/>
                          </a:solidFill>
                          <a:latin typeface="Calibri"/>
                        </a:rPr>
                        <a:t>naast</a:t>
                      </a:r>
                      <a:r>
                        <a:rPr lang="en-US" sz="800" b="1" i="0" u="none" strike="noStrike" noProof="0">
                          <a:solidFill>
                            <a:schemeClr val="tx1"/>
                          </a:solidFill>
                          <a:latin typeface="Calibri"/>
                        </a:rPr>
                        <a:t> </a:t>
                      </a:r>
                      <a:r>
                        <a:rPr lang="en-US" sz="800" b="1" i="0" u="none" strike="noStrike" noProof="0" err="1">
                          <a:solidFill>
                            <a:schemeClr val="tx1"/>
                          </a:solidFill>
                          <a:latin typeface="Calibri"/>
                        </a:rPr>
                        <a:t>Veerhuis</a:t>
                      </a:r>
                      <a:endParaRPr lang="en-US" sz="800" b="0" i="0" u="none" strike="noStrike" noProof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45720" marR="4572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800" b="1" u="none" strike="noStrike" noProof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800" b="1" u="none" strike="noStrike" noProof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800" b="1" u="none" strike="noStrike" noProof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3608647"/>
                  </a:ext>
                </a:extLst>
              </a:tr>
              <a:tr h="227041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800" b="1">
                          <a:solidFill>
                            <a:schemeClr val="tx1"/>
                          </a:solidFill>
                        </a:rPr>
                        <a:t>C1 </a:t>
                      </a:r>
                      <a:r>
                        <a:rPr lang="en-US" sz="800" b="1" err="1">
                          <a:solidFill>
                            <a:schemeClr val="tx1"/>
                          </a:solidFill>
                        </a:rPr>
                        <a:t>Rijksmonumentale</a:t>
                      </a:r>
                      <a:r>
                        <a:rPr lang="en-US" sz="800" b="1">
                          <a:solidFill>
                            <a:schemeClr val="tx1"/>
                          </a:solidFill>
                        </a:rPr>
                        <a:t> </a:t>
                      </a:r>
                      <a:r>
                        <a:rPr lang="en-US" sz="800" b="1" err="1">
                          <a:solidFill>
                            <a:schemeClr val="tx1"/>
                          </a:solidFill>
                        </a:rPr>
                        <a:t>pijler</a:t>
                      </a:r>
                      <a:r>
                        <a:rPr lang="en-US" sz="800" b="1">
                          <a:solidFill>
                            <a:schemeClr val="tx1"/>
                          </a:solidFill>
                        </a:rPr>
                        <a:t> </a:t>
                      </a:r>
                      <a:r>
                        <a:rPr lang="en-US" sz="800" b="1" err="1">
                          <a:solidFill>
                            <a:schemeClr val="tx1"/>
                          </a:solidFill>
                        </a:rPr>
                        <a:t>Genneper</a:t>
                      </a:r>
                      <a:r>
                        <a:rPr lang="en-US" sz="800" b="1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800" b="1" err="1">
                          <a:solidFill>
                            <a:schemeClr val="tx1"/>
                          </a:solidFill>
                        </a:rPr>
                        <a:t>zijde</a:t>
                      </a:r>
                      <a:r>
                        <a:rPr lang="en-US" sz="800" b="1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800" b="1" err="1">
                          <a:solidFill>
                            <a:schemeClr val="tx1"/>
                          </a:solidFill>
                        </a:rPr>
                        <a:t>toegankelijk</a:t>
                      </a:r>
                      <a:r>
                        <a:rPr lang="en-US" sz="800" b="1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800" b="1" err="1">
                          <a:solidFill>
                            <a:schemeClr val="tx1"/>
                          </a:solidFill>
                        </a:rPr>
                        <a:t>maken</a:t>
                      </a:r>
                      <a:endParaRPr lang="en-US" sz="800" b="1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800" b="1">
                          <a:solidFill>
                            <a:schemeClr val="tx1"/>
                          </a:solidFill>
                        </a:rPr>
                        <a:t>buiten scope</a:t>
                      </a:r>
                    </a:p>
                  </a:txBody>
                  <a:tcPr marL="45720" marR="4572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800" b="1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800" b="1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0606190"/>
                  </a:ext>
                </a:extLst>
              </a:tr>
              <a:tr h="227041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800" b="1" u="none" strike="noStrike" noProof="0">
                          <a:solidFill>
                            <a:schemeClr val="tx1"/>
                          </a:solidFill>
                        </a:rPr>
                        <a:t>C2 </a:t>
                      </a:r>
                      <a:r>
                        <a:rPr lang="en-US" sz="800" b="1" u="none" strike="noStrike" noProof="0" err="1">
                          <a:solidFill>
                            <a:schemeClr val="tx1"/>
                          </a:solidFill>
                        </a:rPr>
                        <a:t>Kunstwerk</a:t>
                      </a:r>
                      <a:r>
                        <a:rPr lang="en-US" sz="800" b="1" u="none" strike="noStrike" noProof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800" b="1" u="none" strike="noStrike" noProof="0" err="1">
                          <a:solidFill>
                            <a:schemeClr val="tx1"/>
                          </a:solidFill>
                        </a:rPr>
                        <a:t>ter</a:t>
                      </a:r>
                      <a:r>
                        <a:rPr lang="en-US" sz="800" b="1" u="none" strike="noStrike" noProof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800" b="1" u="none" strike="noStrike" noProof="0" err="1">
                          <a:solidFill>
                            <a:schemeClr val="tx1"/>
                          </a:solidFill>
                        </a:rPr>
                        <a:t>cultuurhistorische</a:t>
                      </a:r>
                      <a:r>
                        <a:rPr lang="en-US" sz="800" b="1" u="none" strike="noStrike" noProof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800" b="1" u="none" strike="noStrike" noProof="0" err="1">
                          <a:solidFill>
                            <a:schemeClr val="tx1"/>
                          </a:solidFill>
                        </a:rPr>
                        <a:t>duiding</a:t>
                      </a:r>
                      <a:r>
                        <a:rPr lang="en-US" sz="800" b="1" u="none" strike="noStrike" noProof="0">
                          <a:solidFill>
                            <a:schemeClr val="tx1"/>
                          </a:solidFill>
                        </a:rPr>
                        <a:t> </a:t>
                      </a:r>
                      <a:r>
                        <a:rPr lang="en-US" sz="800" b="1" u="none" strike="noStrike" noProof="0" err="1">
                          <a:solidFill>
                            <a:schemeClr val="tx1"/>
                          </a:solidFill>
                        </a:rPr>
                        <a:t>Maasbrug</a:t>
                      </a:r>
                      <a:r>
                        <a:rPr lang="en-US" sz="800" b="1" u="none" strike="noStrike" noProof="0">
                          <a:solidFill>
                            <a:schemeClr val="tx1"/>
                          </a:solidFill>
                        </a:rPr>
                        <a:t>/ Duits </a:t>
                      </a:r>
                      <a:r>
                        <a:rPr lang="en-US" sz="800" b="1" u="none" strike="noStrike" noProof="0" err="1">
                          <a:solidFill>
                            <a:schemeClr val="tx1"/>
                          </a:solidFill>
                        </a:rPr>
                        <a:t>Lijntje</a:t>
                      </a:r>
                      <a:endParaRPr lang="en-US" sz="800" b="1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800" b="1" u="none" strike="noStrike" noProof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800" b="1" u="none" strike="noStrike" noProof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800" b="1" u="none" strike="noStrike" noProof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8892446"/>
                  </a:ext>
                </a:extLst>
              </a:tr>
              <a:tr h="227041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800" b="1"/>
                        <a:t>C3 </a:t>
                      </a:r>
                      <a:r>
                        <a:rPr lang="en-US" sz="800" b="1" err="1"/>
                        <a:t>Verhaal</a:t>
                      </a:r>
                      <a:r>
                        <a:rPr lang="en-US" sz="800" b="1"/>
                        <a:t> </a:t>
                      </a:r>
                      <a:r>
                        <a:rPr lang="en-US" sz="800" b="1" err="1"/>
                        <a:t>circumvallatielinie</a:t>
                      </a:r>
                      <a:r>
                        <a:rPr lang="en-US" sz="800" b="1"/>
                        <a:t> </a:t>
                      </a:r>
                      <a:r>
                        <a:rPr lang="en-US" sz="800" b="1" err="1"/>
                        <a:t>vertellen</a:t>
                      </a:r>
                      <a:r>
                        <a:rPr lang="en-US" sz="800" b="1"/>
                        <a:t> in het </a:t>
                      </a:r>
                      <a:r>
                        <a:rPr lang="en-US" sz="800" b="1" err="1"/>
                        <a:t>gebied</a:t>
                      </a:r>
                      <a:endParaRPr lang="en-US" sz="800" b="1"/>
                    </a:p>
                  </a:txBody>
                  <a:tcPr marL="45720" marR="4572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800" b="1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800" b="1" u="none" strike="noStrike" noProof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800" b="1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6434235"/>
                  </a:ext>
                </a:extLst>
              </a:tr>
              <a:tr h="227041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800" b="1"/>
                        <a:t>C4 </a:t>
                      </a:r>
                      <a:r>
                        <a:rPr lang="en-US" sz="800" b="1" err="1"/>
                        <a:t>Verhaal</a:t>
                      </a:r>
                      <a:r>
                        <a:rPr lang="en-US" sz="800" b="1"/>
                        <a:t> </a:t>
                      </a:r>
                      <a:r>
                        <a:rPr lang="en-US" sz="800" b="1" err="1"/>
                        <a:t>oorlog</a:t>
                      </a:r>
                      <a:r>
                        <a:rPr lang="en-US" sz="800" b="1"/>
                        <a:t>, </a:t>
                      </a:r>
                      <a:r>
                        <a:rPr lang="en-US" sz="800" b="1" err="1"/>
                        <a:t>brug</a:t>
                      </a:r>
                      <a:r>
                        <a:rPr lang="en-US" sz="800" b="1"/>
                        <a:t> </a:t>
                      </a:r>
                      <a:r>
                        <a:rPr lang="en-US" sz="800" b="1" err="1"/>
                        <a:t>en</a:t>
                      </a:r>
                      <a:r>
                        <a:rPr lang="en-US" sz="800" b="1"/>
                        <a:t> Duits </a:t>
                      </a:r>
                      <a:r>
                        <a:rPr lang="en-US" sz="800" b="1" err="1"/>
                        <a:t>Lijntje</a:t>
                      </a:r>
                      <a:r>
                        <a:rPr lang="en-US" sz="800" b="1"/>
                        <a:t> </a:t>
                      </a:r>
                      <a:r>
                        <a:rPr lang="en-US" sz="800" b="1" err="1"/>
                        <a:t>vertellen</a:t>
                      </a:r>
                      <a:r>
                        <a:rPr lang="en-US" sz="800" b="1"/>
                        <a:t> in het </a:t>
                      </a:r>
                      <a:r>
                        <a:rPr lang="en-US" sz="800" b="1" err="1"/>
                        <a:t>gebied</a:t>
                      </a:r>
                      <a:endParaRPr lang="en-US" sz="800" b="1"/>
                    </a:p>
                  </a:txBody>
                  <a:tcPr marL="45720" marR="4572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800" b="1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800" b="1" u="none" strike="noStrike" noProof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800" b="1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7082670"/>
                  </a:ext>
                </a:extLst>
              </a:tr>
              <a:tr h="21717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800" b="1" u="none" strike="noStrike" noProof="0"/>
                        <a:t>C5 </a:t>
                      </a:r>
                      <a:r>
                        <a:rPr lang="en-US" sz="800" b="1" i="0" u="none" strike="noStrike" noProof="0" err="1">
                          <a:latin typeface="Calibri"/>
                        </a:rPr>
                        <a:t>Uitzichtpunten</a:t>
                      </a:r>
                      <a:r>
                        <a:rPr lang="en-US" sz="800" b="1" i="0" u="none" strike="noStrike" noProof="0">
                          <a:latin typeface="Calibri"/>
                        </a:rPr>
                        <a:t> op/ </a:t>
                      </a:r>
                      <a:r>
                        <a:rPr lang="en-US" sz="800" b="1" i="0" u="none" strike="noStrike" noProof="0" err="1">
                          <a:latin typeface="Calibri"/>
                        </a:rPr>
                        <a:t>rond</a:t>
                      </a:r>
                      <a:r>
                        <a:rPr lang="en-US" sz="800" b="1" i="0" u="none" strike="noStrike" noProof="0">
                          <a:latin typeface="Calibri"/>
                        </a:rPr>
                        <a:t> de </a:t>
                      </a:r>
                      <a:r>
                        <a:rPr lang="en-US" sz="800" b="1" i="0" u="none" strike="noStrike" noProof="0" err="1">
                          <a:latin typeface="Calibri"/>
                        </a:rPr>
                        <a:t>Kazematten</a:t>
                      </a:r>
                      <a:endParaRPr lang="en-US" sz="800" b="1" i="0">
                        <a:latin typeface="Calibri"/>
                      </a:endParaRPr>
                    </a:p>
                  </a:txBody>
                  <a:tcPr marL="45720" marR="4572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800" b="1" i="0" u="none" strike="noStrike" noProof="0">
                          <a:solidFill>
                            <a:schemeClr val="tx1"/>
                          </a:solidFill>
                          <a:latin typeface="Calibri"/>
                        </a:rPr>
                        <a:t>geen geld/trekker</a:t>
                      </a:r>
                    </a:p>
                  </a:txBody>
                  <a:tcPr marL="45720" marR="4572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800" b="1" i="0" u="none" strike="noStrike" noProof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45720" marR="4572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800" b="1" i="0" u="none" strike="noStrike" noProof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45720" marR="4572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07288"/>
                  </a:ext>
                </a:extLst>
              </a:tr>
              <a:tr h="217170">
                <a:tc>
                  <a:txBody>
                    <a:bodyPr/>
                    <a:lstStyle/>
                    <a:p>
                      <a:pPr rtl="0" fontAlgn="base"/>
                      <a:r>
                        <a:rPr lang="en-US" sz="800" b="1">
                          <a:effectLst/>
                        </a:rPr>
                        <a:t>R1. </a:t>
                      </a:r>
                      <a:r>
                        <a:rPr lang="en-US" sz="800" b="1" err="1">
                          <a:effectLst/>
                        </a:rPr>
                        <a:t>Nieuwe</a:t>
                      </a:r>
                      <a:r>
                        <a:rPr lang="en-US" sz="800" b="1">
                          <a:effectLst/>
                        </a:rPr>
                        <a:t> </a:t>
                      </a:r>
                      <a:r>
                        <a:rPr lang="en-US" sz="800" b="1" err="1">
                          <a:effectLst/>
                        </a:rPr>
                        <a:t>wandel</a:t>
                      </a:r>
                      <a:r>
                        <a:rPr lang="en-US" sz="800" b="1">
                          <a:effectLst/>
                        </a:rPr>
                        <a:t>-, </a:t>
                      </a:r>
                      <a:r>
                        <a:rPr lang="en-US" sz="800" b="1" err="1">
                          <a:effectLst/>
                        </a:rPr>
                        <a:t>fietsroutes</a:t>
                      </a:r>
                      <a:r>
                        <a:rPr lang="en-US" sz="800" b="1">
                          <a:effectLst/>
                        </a:rPr>
                        <a:t> </a:t>
                      </a:r>
                      <a:r>
                        <a:rPr lang="en-US" sz="800" b="1" err="1">
                          <a:effectLst/>
                        </a:rPr>
                        <a:t>en</a:t>
                      </a:r>
                      <a:r>
                        <a:rPr lang="en-US" sz="800" b="1">
                          <a:effectLst/>
                        </a:rPr>
                        <a:t> </a:t>
                      </a:r>
                      <a:r>
                        <a:rPr lang="en-US" sz="800" b="1" err="1">
                          <a:effectLst/>
                        </a:rPr>
                        <a:t>uitkijkpunten</a:t>
                      </a:r>
                      <a:r>
                        <a:rPr lang="en-US" sz="800" b="1">
                          <a:effectLst/>
                        </a:rPr>
                        <a:t> </a:t>
                      </a:r>
                      <a:r>
                        <a:rPr lang="en-US" sz="800" b="1" err="1">
                          <a:effectLst/>
                        </a:rPr>
                        <a:t>binnen</a:t>
                      </a:r>
                      <a:r>
                        <a:rPr lang="en-US" sz="800" b="1">
                          <a:effectLst/>
                        </a:rPr>
                        <a:t> </a:t>
                      </a:r>
                      <a:r>
                        <a:rPr lang="en-US" sz="800" b="1" err="1">
                          <a:effectLst/>
                        </a:rPr>
                        <a:t>plangebied</a:t>
                      </a:r>
                      <a:r>
                        <a:rPr lang="en-US" sz="800" b="1">
                          <a:effectLst/>
                        </a:rPr>
                        <a:t>​</a:t>
                      </a:r>
                    </a:p>
                  </a:txBody>
                  <a:tcPr marL="45720" marR="45720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800" b="1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45720" marR="4572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800" b="1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45720" marR="4572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800" b="1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45720" marR="4572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5447208"/>
                  </a:ext>
                </a:extLst>
              </a:tr>
              <a:tr h="34549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800" b="1" i="0" u="none" strike="noStrike" noProof="0">
                          <a:effectLst/>
                          <a:latin typeface="Calibri"/>
                        </a:rPr>
                        <a:t>R2. </a:t>
                      </a:r>
                      <a:r>
                        <a:rPr lang="en-US" sz="800" b="1" i="0" u="none" strike="noStrike" noProof="0" err="1">
                          <a:effectLst/>
                          <a:latin typeface="Calibri"/>
                        </a:rPr>
                        <a:t>Ontwikkelen</a:t>
                      </a:r>
                      <a:r>
                        <a:rPr lang="en-US" sz="800" b="1" i="0" u="none" strike="noStrike" noProof="0">
                          <a:effectLst/>
                          <a:latin typeface="Calibri"/>
                        </a:rPr>
                        <a:t> </a:t>
                      </a:r>
                      <a:r>
                        <a:rPr lang="en-US" sz="800" b="1" i="0" u="none" strike="noStrike" noProof="0" err="1">
                          <a:effectLst/>
                          <a:latin typeface="Calibri"/>
                        </a:rPr>
                        <a:t>omgeving</a:t>
                      </a:r>
                      <a:r>
                        <a:rPr lang="en-US" sz="800" b="1" i="0" u="none" strike="noStrike" noProof="0">
                          <a:effectLst/>
                          <a:latin typeface="Calibri"/>
                        </a:rPr>
                        <a:t> </a:t>
                      </a:r>
                      <a:r>
                        <a:rPr lang="en-US" sz="800" b="1" i="0" u="none" strike="noStrike" noProof="0" err="1">
                          <a:effectLst/>
                          <a:latin typeface="Calibri"/>
                        </a:rPr>
                        <a:t>Veerhuis</a:t>
                      </a:r>
                      <a:r>
                        <a:rPr lang="en-US" sz="800" b="1" i="0" u="none" strike="noStrike" noProof="0">
                          <a:effectLst/>
                          <a:latin typeface="Calibri"/>
                        </a:rPr>
                        <a:t> tot </a:t>
                      </a:r>
                      <a:r>
                        <a:rPr lang="en-US" sz="800" b="1" i="0" u="none" strike="noStrike" noProof="0" err="1">
                          <a:effectLst/>
                          <a:latin typeface="Calibri"/>
                        </a:rPr>
                        <a:t>natuurpoort</a:t>
                      </a:r>
                      <a:r>
                        <a:rPr lang="en-US" sz="800" b="1" i="0" u="none" strike="noStrike" noProof="0">
                          <a:effectLst/>
                          <a:latin typeface="Calibri"/>
                        </a:rPr>
                        <a:t>/</a:t>
                      </a:r>
                      <a:r>
                        <a:rPr lang="en-US" sz="800" b="1" i="0" u="none" strike="noStrike" noProof="0" err="1">
                          <a:effectLst/>
                          <a:latin typeface="Calibri"/>
                        </a:rPr>
                        <a:t>infocentrum</a:t>
                      </a:r>
                      <a:r>
                        <a:rPr lang="en-US" sz="800" b="1" i="0" u="none" strike="noStrike" noProof="0">
                          <a:effectLst/>
                          <a:latin typeface="Calibri"/>
                        </a:rPr>
                        <a:t>/</a:t>
                      </a:r>
                      <a:r>
                        <a:rPr lang="en-US" sz="800" b="1" i="0" u="none" strike="noStrike" noProof="0" err="1">
                          <a:effectLst/>
                          <a:latin typeface="Calibri"/>
                        </a:rPr>
                        <a:t>zwemlocatie</a:t>
                      </a:r>
                      <a:r>
                        <a:rPr lang="en-US" sz="800" b="1" i="0" u="none" strike="noStrike" noProof="0">
                          <a:effectLst/>
                          <a:latin typeface="Calibri"/>
                        </a:rPr>
                        <a:t> / </a:t>
                      </a:r>
                      <a:r>
                        <a:rPr lang="en-US" sz="800" b="1" i="0" u="none" strike="noStrike" noProof="0" err="1">
                          <a:effectLst/>
                          <a:latin typeface="Calibri"/>
                        </a:rPr>
                        <a:t>aanlegplek</a:t>
                      </a:r>
                      <a:endParaRPr lang="en-US" sz="800" b="1" i="0" u="none" strike="noStrike" noProof="0">
                        <a:effectLst/>
                        <a:latin typeface="Calibri"/>
                      </a:endParaRPr>
                    </a:p>
                  </a:txBody>
                  <a:tcPr marL="45720" marR="45720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800" b="1" i="0" u="none" strike="noStrike" noProof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45720" marR="4572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800" b="1" i="0" u="none" strike="noStrike" noProof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74320" marR="4572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800" b="1" i="0" u="none" strike="noStrike" noProof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0" marR="4572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7659539"/>
                  </a:ext>
                </a:extLst>
              </a:tr>
              <a:tr h="21717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800" b="1"/>
                        <a:t>R3. Nieuw </a:t>
                      </a:r>
                      <a:r>
                        <a:rPr lang="en-US" sz="800" b="1" err="1"/>
                        <a:t>voetveer</a:t>
                      </a:r>
                      <a:r>
                        <a:rPr lang="en-US" sz="800" b="1"/>
                        <a:t> Gennep-</a:t>
                      </a:r>
                      <a:r>
                        <a:rPr lang="en-US" sz="800" b="1" err="1"/>
                        <a:t>Oeffelt</a:t>
                      </a:r>
                      <a:r>
                        <a:rPr lang="en-US" sz="800" b="1"/>
                        <a:t> op </a:t>
                      </a:r>
                      <a:r>
                        <a:rPr lang="en-US" sz="800" b="1" err="1"/>
                        <a:t>historische</a:t>
                      </a:r>
                      <a:r>
                        <a:rPr lang="en-US" sz="800" b="1"/>
                        <a:t> </a:t>
                      </a:r>
                      <a:r>
                        <a:rPr lang="en-US" sz="800" b="1" err="1"/>
                        <a:t>locatie</a:t>
                      </a:r>
                      <a:endParaRPr lang="en-US" sz="800" b="1"/>
                    </a:p>
                  </a:txBody>
                  <a:tcPr marL="45720" marR="45720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800" b="1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800" b="1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800" b="1">
                          <a:solidFill>
                            <a:schemeClr val="tx1"/>
                          </a:solidFill>
                        </a:rPr>
                        <a:t>Traject loopt nog</a:t>
                      </a:r>
                    </a:p>
                  </a:txBody>
                  <a:tcPr marL="45720" marR="45720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8597997"/>
                  </a:ext>
                </a:extLst>
              </a:tr>
              <a:tr h="227041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800" b="1"/>
                        <a:t>R4. Oude </a:t>
                      </a:r>
                      <a:r>
                        <a:rPr lang="en-US" sz="800" b="1" err="1"/>
                        <a:t>vissteiger</a:t>
                      </a:r>
                      <a:r>
                        <a:rPr lang="en-US" sz="800" b="1"/>
                        <a:t> </a:t>
                      </a:r>
                      <a:r>
                        <a:rPr lang="en-US" sz="800" b="1" err="1"/>
                        <a:t>herstellen</a:t>
                      </a:r>
                      <a:r>
                        <a:rPr lang="en-US" sz="800" b="1"/>
                        <a:t> </a:t>
                      </a:r>
                      <a:r>
                        <a:rPr lang="en-US" sz="800" b="1" err="1"/>
                        <a:t>t.b.v</a:t>
                      </a:r>
                      <a:r>
                        <a:rPr lang="en-US" sz="800" b="1"/>
                        <a:t>. </a:t>
                      </a:r>
                      <a:r>
                        <a:rPr lang="en-US" sz="800" b="1" err="1"/>
                        <a:t>hengelsporters</a:t>
                      </a:r>
                      <a:endParaRPr lang="en-US" sz="800" b="1"/>
                    </a:p>
                  </a:txBody>
                  <a:tcPr marL="45720" marR="45720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800" b="1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800" b="1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800" b="1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4699925"/>
                  </a:ext>
                </a:extLst>
              </a:tr>
              <a:tr h="227041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800" b="1" i="0" u="none" strike="noStrike" noProof="0">
                          <a:latin typeface="Calibri"/>
                        </a:rPr>
                        <a:t>R5. Nieuw </a:t>
                      </a:r>
                      <a:r>
                        <a:rPr lang="en-US" sz="800" b="1" i="0" u="none" strike="noStrike" noProof="0" err="1">
                          <a:latin typeface="Calibri"/>
                        </a:rPr>
                        <a:t>Fietspendelveer</a:t>
                      </a:r>
                      <a:r>
                        <a:rPr lang="en-US" sz="800" b="1" i="0" u="none" strike="noStrike" noProof="0">
                          <a:latin typeface="Calibri"/>
                        </a:rPr>
                        <a:t> </a:t>
                      </a:r>
                      <a:r>
                        <a:rPr lang="en-US" sz="800" b="1" i="0" u="none" strike="noStrike" noProof="0" err="1">
                          <a:latin typeface="Calibri"/>
                        </a:rPr>
                        <a:t>Cuijk</a:t>
                      </a:r>
                      <a:r>
                        <a:rPr lang="en-US" sz="800" b="1" i="0" u="none" strike="noStrike" noProof="0">
                          <a:latin typeface="Calibri"/>
                        </a:rPr>
                        <a:t>-Mook </a:t>
                      </a:r>
                      <a:endParaRPr lang="en-US" sz="800" b="1" i="0">
                        <a:latin typeface="Calibri"/>
                      </a:endParaRPr>
                    </a:p>
                  </a:txBody>
                  <a:tcPr marL="45720" marR="45720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800" b="1" i="0" u="none" strike="noStrike" noProof="0">
                          <a:solidFill>
                            <a:schemeClr val="tx1"/>
                          </a:solidFill>
                          <a:latin typeface="Calibri"/>
                        </a:rPr>
                        <a:t>buiten scope</a:t>
                      </a:r>
                    </a:p>
                  </a:txBody>
                  <a:tcPr marL="45720" marR="4572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800" b="1" i="0" u="none" strike="noStrike" noProof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45720" marR="4572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800" b="1" i="0" u="none" strike="noStrike" noProof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45720" marR="4572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6116978"/>
                  </a:ext>
                </a:extLst>
              </a:tr>
              <a:tr h="227041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800" b="1" i="0">
                          <a:latin typeface="+mn-lt"/>
                        </a:rPr>
                        <a:t>R6. </a:t>
                      </a:r>
                      <a:r>
                        <a:rPr lang="en-US" sz="800" b="1" i="0" err="1">
                          <a:latin typeface="+mn-lt"/>
                        </a:rPr>
                        <a:t>Struinroute</a:t>
                      </a:r>
                      <a:r>
                        <a:rPr lang="en-US" sz="800" b="1" i="0">
                          <a:latin typeface="+mn-lt"/>
                        </a:rPr>
                        <a:t> </a:t>
                      </a:r>
                      <a:r>
                        <a:rPr lang="en-US" sz="800" b="1" i="0" err="1">
                          <a:latin typeface="+mn-lt"/>
                        </a:rPr>
                        <a:t>langs</a:t>
                      </a:r>
                      <a:r>
                        <a:rPr lang="en-US" sz="800" b="1" i="0">
                          <a:latin typeface="+mn-lt"/>
                        </a:rPr>
                        <a:t> </a:t>
                      </a:r>
                      <a:r>
                        <a:rPr lang="en-US" sz="800" b="1" i="0" err="1">
                          <a:latin typeface="+mn-lt"/>
                        </a:rPr>
                        <a:t>Viltse</a:t>
                      </a:r>
                      <a:r>
                        <a:rPr lang="en-US" sz="800" b="1" i="0">
                          <a:latin typeface="+mn-lt"/>
                        </a:rPr>
                        <a:t> Graaf</a:t>
                      </a:r>
                    </a:p>
                  </a:txBody>
                  <a:tcPr marL="45720" marR="45720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800" b="1" i="0" u="none" strike="noStrike" noProof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45720" marR="4572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800" b="1" i="0" u="none" strike="noStrike" noProof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800" b="1" i="0" u="none" strike="noStrike" noProof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45720" marR="4572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75937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899766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363A0D-94E8-407C-A73A-5CF7DFC8B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Arial"/>
                <a:cs typeface="Arial"/>
              </a:rPr>
              <a:t>MKK’s die nu al </a:t>
            </a:r>
            <a:r>
              <a:rPr lang="en-US" err="1">
                <a:latin typeface="Arial"/>
                <a:cs typeface="Arial"/>
              </a:rPr>
              <a:t>afvallen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94191D-4146-432C-95EA-7D51D93DFF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69875" indent="-269875">
              <a:buClr>
                <a:schemeClr val="accent1">
                  <a:lumMod val="75000"/>
                </a:schemeClr>
              </a:buClr>
            </a:pPr>
            <a:r>
              <a:rPr lang="en-US">
                <a:latin typeface="Arial"/>
                <a:cs typeface="Arial"/>
              </a:rPr>
              <a:t>C1 - </a:t>
            </a:r>
            <a:r>
              <a:rPr lang="en-US" err="1">
                <a:latin typeface="Arial"/>
                <a:cs typeface="Arial"/>
              </a:rPr>
              <a:t>Rijksmonumentale</a:t>
            </a:r>
            <a:r>
              <a:rPr lang="en-US">
                <a:latin typeface="Arial"/>
                <a:cs typeface="Arial"/>
              </a:rPr>
              <a:t> </a:t>
            </a:r>
            <a:r>
              <a:rPr lang="en-US" err="1">
                <a:latin typeface="Arial"/>
                <a:cs typeface="Arial"/>
              </a:rPr>
              <a:t>pijler</a:t>
            </a:r>
            <a:r>
              <a:rPr lang="en-US">
                <a:latin typeface="Arial"/>
                <a:cs typeface="Arial"/>
              </a:rPr>
              <a:t> </a:t>
            </a:r>
            <a:r>
              <a:rPr lang="en-US" err="1">
                <a:latin typeface="Arial"/>
                <a:cs typeface="Arial"/>
              </a:rPr>
              <a:t>Maasbrug</a:t>
            </a:r>
            <a:r>
              <a:rPr lang="en-US">
                <a:latin typeface="Arial"/>
                <a:cs typeface="Arial"/>
              </a:rPr>
              <a:t> Gennep </a:t>
            </a:r>
            <a:r>
              <a:rPr lang="en-US" err="1">
                <a:latin typeface="Arial"/>
                <a:cs typeface="Arial"/>
              </a:rPr>
              <a:t>toegankelijk</a:t>
            </a:r>
            <a:r>
              <a:rPr lang="en-US">
                <a:latin typeface="Arial"/>
                <a:cs typeface="Arial"/>
              </a:rPr>
              <a:t> </a:t>
            </a:r>
            <a:r>
              <a:rPr lang="en-US" err="1">
                <a:latin typeface="Arial"/>
                <a:cs typeface="Arial"/>
              </a:rPr>
              <a:t>maken</a:t>
            </a:r>
            <a:endParaRPr lang="en-US">
              <a:latin typeface="Arial"/>
              <a:cs typeface="Arial"/>
            </a:endParaRPr>
          </a:p>
          <a:p>
            <a:pPr marL="269875" indent="-269875">
              <a:buClr>
                <a:schemeClr val="accent1">
                  <a:lumMod val="75000"/>
                </a:schemeClr>
              </a:buClr>
            </a:pPr>
            <a:r>
              <a:rPr lang="en-US">
                <a:latin typeface="Arial"/>
                <a:cs typeface="Arial"/>
              </a:rPr>
              <a:t>C5 - </a:t>
            </a:r>
            <a:r>
              <a:rPr lang="en-US" err="1">
                <a:latin typeface="Arial"/>
                <a:cs typeface="Arial"/>
              </a:rPr>
              <a:t>Uitzichtpunten</a:t>
            </a:r>
            <a:r>
              <a:rPr lang="en-US">
                <a:latin typeface="Arial"/>
                <a:cs typeface="Arial"/>
              </a:rPr>
              <a:t> op/</a:t>
            </a:r>
            <a:r>
              <a:rPr lang="en-US" err="1">
                <a:latin typeface="Arial"/>
                <a:cs typeface="Arial"/>
              </a:rPr>
              <a:t>rond</a:t>
            </a:r>
            <a:r>
              <a:rPr lang="en-US">
                <a:latin typeface="Arial"/>
                <a:cs typeface="Arial"/>
              </a:rPr>
              <a:t> de </a:t>
            </a:r>
            <a:r>
              <a:rPr lang="en-US" err="1">
                <a:latin typeface="Arial"/>
                <a:cs typeface="Arial"/>
              </a:rPr>
              <a:t>kazematten</a:t>
            </a:r>
            <a:endParaRPr lang="en-US">
              <a:latin typeface="Arial"/>
              <a:cs typeface="Arial"/>
            </a:endParaRPr>
          </a:p>
          <a:p>
            <a:pPr marL="269875" indent="-269875">
              <a:buClr>
                <a:schemeClr val="accent1">
                  <a:lumMod val="75000"/>
                </a:schemeClr>
              </a:buClr>
            </a:pPr>
            <a:r>
              <a:rPr lang="en-US">
                <a:latin typeface="Arial"/>
                <a:cs typeface="Arial"/>
              </a:rPr>
              <a:t>R5 - Nieuw </a:t>
            </a:r>
            <a:r>
              <a:rPr lang="en-US" err="1">
                <a:latin typeface="Arial"/>
                <a:cs typeface="Arial"/>
              </a:rPr>
              <a:t>fietspendelveer</a:t>
            </a:r>
            <a:r>
              <a:rPr lang="en-US">
                <a:latin typeface="Arial"/>
                <a:cs typeface="Arial"/>
              </a:rPr>
              <a:t> </a:t>
            </a:r>
            <a:r>
              <a:rPr lang="en-US" err="1">
                <a:latin typeface="Arial"/>
                <a:cs typeface="Arial"/>
              </a:rPr>
              <a:t>Cuijk</a:t>
            </a:r>
            <a:r>
              <a:rPr lang="en-US">
                <a:latin typeface="Arial"/>
                <a:cs typeface="Arial"/>
              </a:rPr>
              <a:t>-Mook</a:t>
            </a:r>
          </a:p>
        </p:txBody>
      </p:sp>
    </p:spTree>
    <p:extLst>
      <p:ext uri="{BB962C8B-B14F-4D97-AF65-F5344CB8AC3E}">
        <p14:creationId xmlns:p14="http://schemas.microsoft.com/office/powerpoint/2010/main" val="107620211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>
            <a:extLst>
              <a:ext uri="{FF2B5EF4-FFF2-40B4-BE49-F238E27FC236}">
                <a16:creationId xmlns:a16="http://schemas.microsoft.com/office/drawing/2014/main" id="{B492CA21-20D5-4110-BDAA-4CA2C0B5A1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6850" y="-1467511"/>
            <a:ext cx="5137148" cy="72657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0216422-1BA7-4B56-96D0-FE68DE843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999" y="351166"/>
            <a:ext cx="3428551" cy="1125160"/>
          </a:xfrm>
        </p:spPr>
        <p:txBody>
          <a:bodyPr>
            <a:normAutofit fontScale="90000"/>
          </a:bodyPr>
          <a:lstStyle/>
          <a:p>
            <a:r>
              <a:rPr lang="en-US" err="1">
                <a:latin typeface="Arial"/>
                <a:cs typeface="Arial"/>
              </a:rPr>
              <a:t>Opnemen</a:t>
            </a:r>
            <a:r>
              <a:rPr lang="en-US">
                <a:latin typeface="Arial"/>
                <a:cs typeface="Arial"/>
              </a:rPr>
              <a:t> in </a:t>
            </a:r>
            <a:r>
              <a:rPr lang="en-US" err="1">
                <a:latin typeface="Arial"/>
                <a:cs typeface="Arial"/>
              </a:rPr>
              <a:t>beide</a:t>
            </a:r>
            <a:r>
              <a:rPr lang="en-US">
                <a:latin typeface="Arial"/>
                <a:cs typeface="Arial"/>
              </a:rPr>
              <a:t> VKA </a:t>
            </a:r>
            <a:r>
              <a:rPr lang="en-US" err="1">
                <a:latin typeface="Arial"/>
                <a:cs typeface="Arial"/>
              </a:rPr>
              <a:t>varianten</a:t>
            </a:r>
            <a:r>
              <a:rPr lang="en-US">
                <a:latin typeface="Arial"/>
                <a:cs typeface="Arial"/>
              </a:rPr>
              <a:t>: </a:t>
            </a:r>
            <a:r>
              <a:rPr lang="en-US" err="1">
                <a:latin typeface="Arial"/>
                <a:cs typeface="Arial"/>
              </a:rPr>
              <a:t>inpassingsopgaven</a:t>
            </a:r>
            <a:endParaRPr lang="en-US"/>
          </a:p>
        </p:txBody>
      </p:sp>
      <p:graphicFrame>
        <p:nvGraphicFramePr>
          <p:cNvPr id="7" name="Content Placeholder 4">
            <a:extLst>
              <a:ext uri="{FF2B5EF4-FFF2-40B4-BE49-F238E27FC236}">
                <a16:creationId xmlns:a16="http://schemas.microsoft.com/office/drawing/2014/main" id="{61DBDD30-25AA-45F7-A961-C24F8153071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12744139"/>
              </p:ext>
            </p:extLst>
          </p:nvPr>
        </p:nvGraphicFramePr>
        <p:xfrm>
          <a:off x="381257" y="2184925"/>
          <a:ext cx="3407075" cy="19424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07075">
                  <a:extLst>
                    <a:ext uri="{9D8B030D-6E8A-4147-A177-3AD203B41FA5}">
                      <a16:colId xmlns:a16="http://schemas.microsoft.com/office/drawing/2014/main" val="3043803308"/>
                    </a:ext>
                  </a:extLst>
                </a:gridCol>
              </a:tblGrid>
              <a:tr h="237527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200" err="1">
                          <a:effectLst/>
                        </a:rPr>
                        <a:t>Inpassingsopgaven</a:t>
                      </a:r>
                      <a:endParaRPr lang="en-US" err="1"/>
                    </a:p>
                  </a:txBody>
                  <a:tcPr marL="45720" marR="45720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5919816"/>
                  </a:ext>
                </a:extLst>
              </a:tr>
              <a:tr h="244125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1" i="0" u="none" strike="noStrike" noProof="0">
                          <a:effectLst/>
                          <a:latin typeface="Calibri"/>
                        </a:rPr>
                        <a:t>i1 - </a:t>
                      </a:r>
                      <a:r>
                        <a:rPr lang="en-US" sz="800" b="1" i="0" u="none" strike="noStrike" noProof="0" err="1">
                          <a:effectLst/>
                          <a:latin typeface="Calibri"/>
                        </a:rPr>
                        <a:t>Huidige</a:t>
                      </a:r>
                      <a:r>
                        <a:rPr lang="en-US" sz="800" b="1" i="0" u="none" strike="noStrike" noProof="0">
                          <a:effectLst/>
                          <a:latin typeface="Calibri"/>
                        </a:rPr>
                        <a:t> </a:t>
                      </a:r>
                      <a:r>
                        <a:rPr lang="en-US" sz="800" b="1" i="0" u="none" strike="noStrike" noProof="0" err="1">
                          <a:effectLst/>
                          <a:latin typeface="Calibri"/>
                        </a:rPr>
                        <a:t>wandel</a:t>
                      </a:r>
                      <a:r>
                        <a:rPr lang="en-US" sz="800" b="1" i="0" u="none" strike="noStrike" noProof="0">
                          <a:effectLst/>
                          <a:latin typeface="Calibri"/>
                        </a:rPr>
                        <a:t>- </a:t>
                      </a:r>
                      <a:r>
                        <a:rPr lang="en-US" sz="800" b="1" i="0" u="none" strike="noStrike" noProof="0" err="1">
                          <a:effectLst/>
                          <a:latin typeface="Calibri"/>
                        </a:rPr>
                        <a:t>en</a:t>
                      </a:r>
                      <a:r>
                        <a:rPr lang="en-US" sz="800" b="1" i="0" u="none" strike="noStrike" noProof="0">
                          <a:effectLst/>
                          <a:latin typeface="Calibri"/>
                        </a:rPr>
                        <a:t> </a:t>
                      </a:r>
                      <a:r>
                        <a:rPr lang="en-US" sz="800" b="1" i="0" u="none" strike="noStrike" noProof="0" err="1">
                          <a:effectLst/>
                          <a:latin typeface="Calibri"/>
                        </a:rPr>
                        <a:t>fietsroutes</a:t>
                      </a:r>
                      <a:r>
                        <a:rPr lang="en-US" sz="800" b="1" i="0" u="none" strike="noStrike" noProof="0">
                          <a:effectLst/>
                          <a:latin typeface="Calibri"/>
                        </a:rPr>
                        <a:t> </a:t>
                      </a:r>
                      <a:r>
                        <a:rPr lang="en-US" sz="800" b="1" i="0" u="none" strike="noStrike" noProof="0" err="1">
                          <a:effectLst/>
                          <a:latin typeface="Calibri"/>
                        </a:rPr>
                        <a:t>terugbrengen</a:t>
                      </a:r>
                      <a:r>
                        <a:rPr lang="en-US" sz="800" b="1" i="0" u="none" strike="noStrike" noProof="0">
                          <a:effectLst/>
                          <a:latin typeface="Calibri"/>
                        </a:rPr>
                        <a:t> </a:t>
                      </a:r>
                      <a:r>
                        <a:rPr lang="en-US" sz="800" b="1" i="0" u="none" strike="noStrike" noProof="0" err="1">
                          <a:effectLst/>
                          <a:latin typeface="Calibri"/>
                        </a:rPr>
                        <a:t>na</a:t>
                      </a:r>
                      <a:r>
                        <a:rPr lang="en-US" sz="800" b="1" i="0" u="none" strike="noStrike" noProof="0">
                          <a:effectLst/>
                          <a:latin typeface="Calibri"/>
                        </a:rPr>
                        <a:t> </a:t>
                      </a:r>
                      <a:r>
                        <a:rPr lang="en-US" sz="800" b="1" i="0" u="none" strike="noStrike" noProof="0" err="1">
                          <a:effectLst/>
                          <a:latin typeface="Calibri"/>
                        </a:rPr>
                        <a:t>aanleg</a:t>
                      </a:r>
                    </a:p>
                  </a:txBody>
                  <a:tcPr marL="45720" marR="45720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525594"/>
                  </a:ext>
                </a:extLst>
              </a:tr>
              <a:tr h="352425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1" i="0" u="none" strike="noStrike" noProof="0">
                          <a:effectLst/>
                          <a:latin typeface="Calibri"/>
                        </a:rPr>
                        <a:t>i2 - </a:t>
                      </a:r>
                      <a:r>
                        <a:rPr lang="nl-NL" sz="800" b="1" i="0" u="none" strike="noStrike" noProof="0">
                          <a:effectLst/>
                          <a:latin typeface="+mn-lt"/>
                        </a:rPr>
                        <a:t>Compensatie verdwenen Maasheggen buiten plangebied</a:t>
                      </a:r>
                      <a:endParaRPr lang="en-US" sz="800" b="1" i="0" u="none" strike="noStrike" noProof="0">
                        <a:effectLst/>
                        <a:latin typeface="Calibri"/>
                      </a:endParaRPr>
                    </a:p>
                  </a:txBody>
                  <a:tcPr marL="45720" marR="45720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3418656"/>
                  </a:ext>
                </a:extLst>
              </a:tr>
              <a:tr h="352425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1" i="0" u="none" strike="noStrike" noProof="0">
                          <a:effectLst/>
                          <a:latin typeface="Calibri"/>
                        </a:rPr>
                        <a:t>i3 – </a:t>
                      </a:r>
                      <a:r>
                        <a:rPr lang="en-US" sz="800" b="1" i="0" u="none" strike="noStrike" noProof="0" err="1">
                          <a:effectLst/>
                          <a:latin typeface="Calibri"/>
                        </a:rPr>
                        <a:t>Zoneringsplan</a:t>
                      </a:r>
                      <a:r>
                        <a:rPr lang="en-US" sz="800" b="1" i="0" u="none" strike="noStrike" noProof="0">
                          <a:effectLst/>
                          <a:latin typeface="Calibri"/>
                        </a:rPr>
                        <a:t> met </a:t>
                      </a:r>
                      <a:r>
                        <a:rPr lang="en-US" sz="800" b="1" i="0" u="none" strike="noStrike" noProof="0" err="1">
                          <a:effectLst/>
                          <a:latin typeface="Calibri"/>
                        </a:rPr>
                        <a:t>inrichtingsmaatregelen</a:t>
                      </a:r>
                      <a:r>
                        <a:rPr lang="en-US" sz="800" b="1" i="0" u="none" strike="noStrike" noProof="0">
                          <a:effectLst/>
                          <a:latin typeface="Calibri"/>
                        </a:rPr>
                        <a:t> </a:t>
                      </a:r>
                      <a:r>
                        <a:rPr lang="en-US" sz="800" b="1" i="0" u="none" strike="noStrike" noProof="0" err="1">
                          <a:effectLst/>
                          <a:latin typeface="Calibri"/>
                        </a:rPr>
                        <a:t>Natuur-Recreatie</a:t>
                      </a:r>
                      <a:r>
                        <a:rPr lang="en-US" sz="800" b="1" i="0" u="none" strike="noStrike" noProof="0">
                          <a:effectLst/>
                          <a:latin typeface="Calibri"/>
                        </a:rPr>
                        <a:t> in het </a:t>
                      </a:r>
                      <a:r>
                        <a:rPr lang="en-US" sz="800" b="1" i="0" u="none" strike="noStrike" noProof="0" err="1">
                          <a:effectLst/>
                          <a:latin typeface="Calibri"/>
                        </a:rPr>
                        <a:t>gebied</a:t>
                      </a:r>
                      <a:r>
                        <a:rPr lang="en-US" sz="800" b="1" i="0" u="none" strike="noStrike" noProof="0">
                          <a:effectLst/>
                          <a:latin typeface="Calibri"/>
                        </a:rPr>
                        <a:t> (incl. </a:t>
                      </a:r>
                      <a:r>
                        <a:rPr lang="en-US" sz="800" b="1" i="0" u="none" strike="noStrike" noProof="0" err="1">
                          <a:effectLst/>
                          <a:latin typeface="Calibri"/>
                        </a:rPr>
                        <a:t>verkeers</a:t>
                      </a:r>
                      <a:r>
                        <a:rPr lang="en-US" sz="800" b="1" i="0" u="none" strike="noStrike" noProof="0">
                          <a:effectLst/>
                          <a:latin typeface="Calibri"/>
                        </a:rPr>
                        <a:t>- </a:t>
                      </a:r>
                      <a:r>
                        <a:rPr lang="en-US" sz="800" b="1" i="0" u="none" strike="noStrike" noProof="0" err="1">
                          <a:effectLst/>
                          <a:latin typeface="Calibri"/>
                        </a:rPr>
                        <a:t>en</a:t>
                      </a:r>
                      <a:r>
                        <a:rPr lang="en-US" sz="800" b="1" i="0" u="none" strike="noStrike" noProof="0">
                          <a:effectLst/>
                          <a:latin typeface="Calibri"/>
                        </a:rPr>
                        <a:t> </a:t>
                      </a:r>
                      <a:r>
                        <a:rPr lang="en-US" sz="800" b="1" i="0" u="none" strike="noStrike" noProof="0" err="1">
                          <a:effectLst/>
                          <a:latin typeface="Calibri"/>
                        </a:rPr>
                        <a:t>recreatiecirculatie</a:t>
                      </a:r>
                      <a:r>
                        <a:rPr lang="en-US" sz="800" b="1" i="0" u="none" strike="noStrike" noProof="0">
                          <a:effectLst/>
                          <a:latin typeface="Calibri"/>
                        </a:rPr>
                        <a:t>)</a:t>
                      </a:r>
                    </a:p>
                  </a:txBody>
                  <a:tcPr marL="45720" marR="45720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6195659"/>
                  </a:ext>
                </a:extLst>
              </a:tr>
              <a:tr h="244125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1" i="0" u="none" strike="noStrike" noProof="0">
                          <a:latin typeface="Calibri"/>
                        </a:rPr>
                        <a:t>i4 </a:t>
                      </a:r>
                      <a:r>
                        <a:rPr lang="en-US" sz="800" b="1" i="0" u="none" strike="noStrike" noProof="0" err="1">
                          <a:latin typeface="Calibri"/>
                        </a:rPr>
                        <a:t>Behoud</a:t>
                      </a:r>
                      <a:r>
                        <a:rPr lang="en-US" sz="800" b="1" i="0" u="none" strike="noStrike" noProof="0">
                          <a:latin typeface="Calibri"/>
                        </a:rPr>
                        <a:t> </a:t>
                      </a:r>
                      <a:r>
                        <a:rPr lang="en-US" sz="800" b="1" i="0" u="none" strike="noStrike" noProof="0" err="1">
                          <a:latin typeface="Calibri"/>
                        </a:rPr>
                        <a:t>kazematten</a:t>
                      </a:r>
                      <a:r>
                        <a:rPr lang="en-US" sz="800" b="1" i="0" u="none" strike="noStrike" noProof="0">
                          <a:latin typeface="Calibri"/>
                        </a:rPr>
                        <a:t> </a:t>
                      </a:r>
                      <a:r>
                        <a:rPr lang="en-US" sz="800" b="1" i="0" u="none" strike="noStrike" noProof="0" err="1">
                          <a:latin typeface="Calibri"/>
                        </a:rPr>
                        <a:t>zoals</a:t>
                      </a:r>
                      <a:r>
                        <a:rPr lang="en-US" sz="800" b="1" i="0" u="none" strike="noStrike" noProof="0">
                          <a:latin typeface="Calibri"/>
                        </a:rPr>
                        <a:t> </a:t>
                      </a:r>
                      <a:r>
                        <a:rPr lang="en-US" sz="800" b="1" i="0" u="none" strike="noStrike" noProof="0" err="1">
                          <a:latin typeface="Calibri"/>
                        </a:rPr>
                        <a:t>ze</a:t>
                      </a:r>
                      <a:r>
                        <a:rPr lang="en-US" sz="800" b="1" i="0" u="none" strike="noStrike" noProof="0">
                          <a:latin typeface="Calibri"/>
                        </a:rPr>
                        <a:t> nu in het </a:t>
                      </a:r>
                      <a:r>
                        <a:rPr lang="en-US" sz="800" b="1" i="0" u="none" strike="noStrike" noProof="0" err="1">
                          <a:latin typeface="Calibri"/>
                        </a:rPr>
                        <a:t>landschap</a:t>
                      </a:r>
                      <a:r>
                        <a:rPr lang="en-US" sz="800" b="1" i="0" u="none" strike="noStrike" noProof="0">
                          <a:latin typeface="Calibri"/>
                        </a:rPr>
                        <a:t> </a:t>
                      </a:r>
                      <a:r>
                        <a:rPr lang="en-US" sz="800" b="1" i="0" u="none" strike="noStrike" noProof="0" err="1">
                          <a:latin typeface="Calibri"/>
                        </a:rPr>
                        <a:t>liggen</a:t>
                      </a:r>
                      <a:endParaRPr lang="en-US" sz="800" b="1" i="0" u="none" strike="noStrike" noProof="0">
                        <a:latin typeface="Calibri"/>
                      </a:endParaRPr>
                    </a:p>
                  </a:txBody>
                  <a:tcPr marL="45720" marR="4572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6434235"/>
                  </a:ext>
                </a:extLst>
              </a:tr>
              <a:tr h="237527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800" b="1" i="0" u="none" strike="noStrike" noProof="0">
                          <a:latin typeface="Calibri"/>
                        </a:rPr>
                        <a:t>i5 </a:t>
                      </a:r>
                      <a:r>
                        <a:rPr lang="en-US" sz="800" b="1" i="0" u="none" strike="noStrike" noProof="0" err="1">
                          <a:latin typeface="Calibri"/>
                        </a:rPr>
                        <a:t>Internationale</a:t>
                      </a:r>
                      <a:r>
                        <a:rPr lang="en-US" sz="800" b="1" i="0" u="none" strike="noStrike" noProof="0">
                          <a:latin typeface="Calibri"/>
                        </a:rPr>
                        <a:t> </a:t>
                      </a:r>
                      <a:r>
                        <a:rPr lang="en-US" sz="800" b="1" i="0" u="none" strike="noStrike" noProof="0" err="1">
                          <a:latin typeface="Calibri"/>
                        </a:rPr>
                        <a:t>fietsverbinding</a:t>
                      </a:r>
                      <a:r>
                        <a:rPr lang="en-US" sz="800" b="1" i="0" u="none" strike="noStrike" noProof="0">
                          <a:latin typeface="Calibri"/>
                        </a:rPr>
                        <a:t> Maas-Gennep </a:t>
                      </a:r>
                      <a:r>
                        <a:rPr lang="en-US" sz="800" b="1" i="0" u="none" strike="noStrike" noProof="0" err="1">
                          <a:latin typeface="Calibri"/>
                        </a:rPr>
                        <a:t>instandhouden</a:t>
                      </a:r>
                      <a:r>
                        <a:rPr lang="en-US" sz="800" b="1" i="0" u="none" strike="noStrike" noProof="0">
                          <a:latin typeface="Calibri"/>
                        </a:rPr>
                        <a:t> </a:t>
                      </a:r>
                      <a:r>
                        <a:rPr lang="en-US" sz="800" b="1" i="0" u="none" strike="noStrike" noProof="0" err="1">
                          <a:latin typeface="Calibri"/>
                        </a:rPr>
                        <a:t>na</a:t>
                      </a:r>
                      <a:r>
                        <a:rPr lang="en-US" sz="800" b="1" i="0" u="none" strike="noStrike" noProof="0">
                          <a:latin typeface="Calibri"/>
                        </a:rPr>
                        <a:t> </a:t>
                      </a:r>
                      <a:r>
                        <a:rPr lang="en-US" sz="800" b="1" i="0" u="none" strike="noStrike" noProof="0" err="1">
                          <a:latin typeface="Calibri"/>
                        </a:rPr>
                        <a:t>aanleg</a:t>
                      </a:r>
                      <a:endParaRPr lang="en-US" sz="1600" b="1" i="0"/>
                    </a:p>
                  </a:txBody>
                  <a:tcPr marL="45720" marR="45720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8597997"/>
                  </a:ext>
                </a:extLst>
              </a:tr>
              <a:tr h="237527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1" i="0" u="none" strike="noStrike" noProof="0">
                          <a:latin typeface="Calibri"/>
                        </a:rPr>
                        <a:t>i6 (</a:t>
                      </a:r>
                      <a:r>
                        <a:rPr lang="en-US" sz="800" b="1" i="0" u="none" strike="noStrike" noProof="0" err="1">
                          <a:latin typeface="Calibri"/>
                        </a:rPr>
                        <a:t>nieuwe</a:t>
                      </a:r>
                      <a:r>
                        <a:rPr lang="en-US" sz="800" b="1" i="0" u="none" strike="noStrike" noProof="0">
                          <a:latin typeface="Calibri"/>
                        </a:rPr>
                        <a:t>) </a:t>
                      </a:r>
                      <a:r>
                        <a:rPr lang="en-US" sz="800" b="1" i="0" u="none" strike="noStrike" noProof="0" err="1">
                          <a:latin typeface="Calibri"/>
                        </a:rPr>
                        <a:t>fietsroutes</a:t>
                      </a:r>
                      <a:r>
                        <a:rPr lang="en-US" sz="800" b="1" i="0" u="none" strike="noStrike" noProof="0">
                          <a:latin typeface="Calibri"/>
                        </a:rPr>
                        <a:t> </a:t>
                      </a:r>
                      <a:r>
                        <a:rPr lang="en-US" sz="800" b="1" i="0" u="none" strike="noStrike" noProof="0" err="1">
                          <a:latin typeface="Calibri"/>
                        </a:rPr>
                        <a:t>goed</a:t>
                      </a:r>
                      <a:r>
                        <a:rPr lang="en-US" sz="800" b="1" i="0" u="none" strike="noStrike" noProof="0">
                          <a:latin typeface="Calibri"/>
                        </a:rPr>
                        <a:t> </a:t>
                      </a:r>
                      <a:r>
                        <a:rPr lang="en-US" sz="800" b="1" i="0" u="none" strike="noStrike" noProof="0" err="1">
                          <a:latin typeface="Calibri"/>
                        </a:rPr>
                        <a:t>aansluiten</a:t>
                      </a:r>
                      <a:r>
                        <a:rPr lang="en-US" sz="800" b="1" i="0" u="none" strike="noStrike" noProof="0">
                          <a:latin typeface="Calibri"/>
                        </a:rPr>
                        <a:t> op </a:t>
                      </a:r>
                      <a:r>
                        <a:rPr lang="en-US" sz="800" b="1" i="0" u="none" strike="noStrike" noProof="0" err="1">
                          <a:latin typeface="Calibri"/>
                        </a:rPr>
                        <a:t>bestaande</a:t>
                      </a:r>
                      <a:r>
                        <a:rPr lang="en-US" sz="800" b="1" i="0" u="none" strike="noStrike" noProof="0">
                          <a:latin typeface="Calibri"/>
                        </a:rPr>
                        <a:t> </a:t>
                      </a:r>
                      <a:r>
                        <a:rPr lang="en-US" sz="800" b="1" i="0" u="none" strike="noStrike" noProof="0" err="1">
                          <a:latin typeface="Calibri"/>
                        </a:rPr>
                        <a:t>fietsroute</a:t>
                      </a:r>
                      <a:r>
                        <a:rPr lang="en-US" sz="800" b="1" i="0" u="none" strike="noStrike" noProof="0">
                          <a:latin typeface="Calibri"/>
                        </a:rPr>
                        <a:t> </a:t>
                      </a:r>
                      <a:r>
                        <a:rPr lang="en-US" sz="800" b="1" i="0" u="none" strike="noStrike" noProof="0" err="1">
                          <a:latin typeface="Calibri"/>
                        </a:rPr>
                        <a:t>Cuijk</a:t>
                      </a:r>
                      <a:endParaRPr lang="en-US" sz="800" b="1" i="0" u="none" strike="noStrike" noProof="0">
                        <a:latin typeface="Calibri"/>
                      </a:endParaRPr>
                    </a:p>
                  </a:txBody>
                  <a:tcPr marL="45720" marR="45720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4699925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18A6BF3F-0739-4D83-802D-DB24FD5A409D}"/>
              </a:ext>
            </a:extLst>
          </p:cNvPr>
          <p:cNvSpPr txBox="1"/>
          <p:nvPr/>
        </p:nvSpPr>
        <p:spPr>
          <a:xfrm>
            <a:off x="319856" y="1670255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577E"/>
                </a:solidFill>
                <a:latin typeface="Arial"/>
                <a:cs typeface="Arial"/>
              </a:rPr>
              <a:t>VKA basis</a:t>
            </a:r>
            <a:endParaRPr lang="en-US">
              <a:cs typeface="Calibri" panose="020F0502020204030204"/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1C9829D9-AFE6-40A7-A281-27E5B26DC3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9179" y="3259963"/>
            <a:ext cx="1412823" cy="1808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7911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>
            <a:extLst>
              <a:ext uri="{FF2B5EF4-FFF2-40B4-BE49-F238E27FC236}">
                <a16:creationId xmlns:a16="http://schemas.microsoft.com/office/drawing/2014/main" id="{B492CA21-20D5-4110-BDAA-4CA2C0B5A1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6850" y="-1467511"/>
            <a:ext cx="5137148" cy="72657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0216422-1BA7-4B56-96D0-FE68DE843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999" y="351166"/>
            <a:ext cx="3428551" cy="1125160"/>
          </a:xfrm>
        </p:spPr>
        <p:txBody>
          <a:bodyPr>
            <a:normAutofit fontScale="90000"/>
          </a:bodyPr>
          <a:lstStyle/>
          <a:p>
            <a:r>
              <a:rPr lang="en-US" err="1">
                <a:latin typeface="Arial"/>
                <a:cs typeface="Arial"/>
              </a:rPr>
              <a:t>Opnemen</a:t>
            </a:r>
            <a:r>
              <a:rPr lang="en-US">
                <a:latin typeface="Arial"/>
                <a:cs typeface="Arial"/>
              </a:rPr>
              <a:t> in </a:t>
            </a:r>
            <a:r>
              <a:rPr lang="en-US" err="1">
                <a:latin typeface="Arial"/>
                <a:cs typeface="Arial"/>
              </a:rPr>
              <a:t>beide</a:t>
            </a:r>
            <a:r>
              <a:rPr lang="en-US">
                <a:latin typeface="Arial"/>
                <a:cs typeface="Arial"/>
              </a:rPr>
              <a:t> VKA </a:t>
            </a:r>
            <a:r>
              <a:rPr lang="en-US" err="1">
                <a:latin typeface="Arial"/>
                <a:cs typeface="Arial"/>
              </a:rPr>
              <a:t>varianten</a:t>
            </a:r>
            <a:r>
              <a:rPr lang="en-US">
                <a:latin typeface="Arial"/>
                <a:cs typeface="Arial"/>
              </a:rPr>
              <a:t>: </a:t>
            </a:r>
            <a:r>
              <a:rPr lang="en-US" err="1">
                <a:latin typeface="Arial"/>
                <a:cs typeface="Arial"/>
              </a:rPr>
              <a:t>inpassingsopgaven</a:t>
            </a:r>
            <a:endParaRPr lang="en-US"/>
          </a:p>
        </p:txBody>
      </p:sp>
      <p:graphicFrame>
        <p:nvGraphicFramePr>
          <p:cNvPr id="7" name="Content Placeholder 4">
            <a:extLst>
              <a:ext uri="{FF2B5EF4-FFF2-40B4-BE49-F238E27FC236}">
                <a16:creationId xmlns:a16="http://schemas.microsoft.com/office/drawing/2014/main" id="{61DBDD30-25AA-45F7-A961-C24F8153071A}"/>
              </a:ext>
            </a:extLst>
          </p:cNvPr>
          <p:cNvGraphicFramePr>
            <a:graphicFrameLocks/>
          </p:cNvGraphicFramePr>
          <p:nvPr/>
        </p:nvGraphicFramePr>
        <p:xfrm>
          <a:off x="381257" y="2184925"/>
          <a:ext cx="3407075" cy="19424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07075">
                  <a:extLst>
                    <a:ext uri="{9D8B030D-6E8A-4147-A177-3AD203B41FA5}">
                      <a16:colId xmlns:a16="http://schemas.microsoft.com/office/drawing/2014/main" val="3043803308"/>
                    </a:ext>
                  </a:extLst>
                </a:gridCol>
              </a:tblGrid>
              <a:tr h="237527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200" err="1">
                          <a:effectLst/>
                        </a:rPr>
                        <a:t>Inpassingsopgaven</a:t>
                      </a:r>
                      <a:endParaRPr lang="en-US" err="1"/>
                    </a:p>
                  </a:txBody>
                  <a:tcPr marL="45720" marR="45720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5919816"/>
                  </a:ext>
                </a:extLst>
              </a:tr>
              <a:tr h="244125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1" i="0" u="none" strike="noStrike" noProof="0">
                          <a:effectLst/>
                          <a:latin typeface="Calibri"/>
                        </a:rPr>
                        <a:t>i1 - </a:t>
                      </a:r>
                      <a:r>
                        <a:rPr lang="en-US" sz="800" b="1" i="0" u="none" strike="noStrike" noProof="0" err="1">
                          <a:effectLst/>
                          <a:latin typeface="Calibri"/>
                        </a:rPr>
                        <a:t>Huidige</a:t>
                      </a:r>
                      <a:r>
                        <a:rPr lang="en-US" sz="800" b="1" i="0" u="none" strike="noStrike" noProof="0">
                          <a:effectLst/>
                          <a:latin typeface="Calibri"/>
                        </a:rPr>
                        <a:t> </a:t>
                      </a:r>
                      <a:r>
                        <a:rPr lang="en-US" sz="800" b="1" i="0" u="none" strike="noStrike" noProof="0" err="1">
                          <a:effectLst/>
                          <a:latin typeface="Calibri"/>
                        </a:rPr>
                        <a:t>wandel</a:t>
                      </a:r>
                      <a:r>
                        <a:rPr lang="en-US" sz="800" b="1" i="0" u="none" strike="noStrike" noProof="0">
                          <a:effectLst/>
                          <a:latin typeface="Calibri"/>
                        </a:rPr>
                        <a:t>- </a:t>
                      </a:r>
                      <a:r>
                        <a:rPr lang="en-US" sz="800" b="1" i="0" u="none" strike="noStrike" noProof="0" err="1">
                          <a:effectLst/>
                          <a:latin typeface="Calibri"/>
                        </a:rPr>
                        <a:t>en</a:t>
                      </a:r>
                      <a:r>
                        <a:rPr lang="en-US" sz="800" b="1" i="0" u="none" strike="noStrike" noProof="0">
                          <a:effectLst/>
                          <a:latin typeface="Calibri"/>
                        </a:rPr>
                        <a:t> </a:t>
                      </a:r>
                      <a:r>
                        <a:rPr lang="en-US" sz="800" b="1" i="0" u="none" strike="noStrike" noProof="0" err="1">
                          <a:effectLst/>
                          <a:latin typeface="Calibri"/>
                        </a:rPr>
                        <a:t>fietsroutes</a:t>
                      </a:r>
                      <a:r>
                        <a:rPr lang="en-US" sz="800" b="1" i="0" u="none" strike="noStrike" noProof="0">
                          <a:effectLst/>
                          <a:latin typeface="Calibri"/>
                        </a:rPr>
                        <a:t> </a:t>
                      </a:r>
                      <a:r>
                        <a:rPr lang="en-US" sz="800" b="1" i="0" u="none" strike="noStrike" noProof="0" err="1">
                          <a:effectLst/>
                          <a:latin typeface="Calibri"/>
                        </a:rPr>
                        <a:t>terugbrengen</a:t>
                      </a:r>
                      <a:r>
                        <a:rPr lang="en-US" sz="800" b="1" i="0" u="none" strike="noStrike" noProof="0">
                          <a:effectLst/>
                          <a:latin typeface="Calibri"/>
                        </a:rPr>
                        <a:t> </a:t>
                      </a:r>
                      <a:r>
                        <a:rPr lang="en-US" sz="800" b="1" i="0" u="none" strike="noStrike" noProof="0" err="1">
                          <a:effectLst/>
                          <a:latin typeface="Calibri"/>
                        </a:rPr>
                        <a:t>na</a:t>
                      </a:r>
                      <a:r>
                        <a:rPr lang="en-US" sz="800" b="1" i="0" u="none" strike="noStrike" noProof="0">
                          <a:effectLst/>
                          <a:latin typeface="Calibri"/>
                        </a:rPr>
                        <a:t> </a:t>
                      </a:r>
                      <a:r>
                        <a:rPr lang="en-US" sz="800" b="1" i="0" u="none" strike="noStrike" noProof="0" err="1">
                          <a:effectLst/>
                          <a:latin typeface="Calibri"/>
                        </a:rPr>
                        <a:t>aanleg</a:t>
                      </a:r>
                    </a:p>
                  </a:txBody>
                  <a:tcPr marL="45720" marR="45720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525594"/>
                  </a:ext>
                </a:extLst>
              </a:tr>
              <a:tr h="352425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1" i="0" u="none" strike="noStrike" noProof="0">
                          <a:effectLst/>
                          <a:latin typeface="Calibri"/>
                        </a:rPr>
                        <a:t>i2 - </a:t>
                      </a:r>
                      <a:r>
                        <a:rPr lang="nl-NL" sz="800" b="1" i="0" u="none" strike="noStrike" noProof="0">
                          <a:effectLst/>
                          <a:latin typeface="+mn-lt"/>
                        </a:rPr>
                        <a:t>Compensatie verdwenen Maasheggen buiten plangebied</a:t>
                      </a:r>
                      <a:endParaRPr lang="en-US" sz="800" b="1" i="0" u="none" strike="noStrike" noProof="0">
                        <a:effectLst/>
                        <a:latin typeface="Calibri"/>
                      </a:endParaRPr>
                    </a:p>
                  </a:txBody>
                  <a:tcPr marL="45720" marR="45720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3418656"/>
                  </a:ext>
                </a:extLst>
              </a:tr>
              <a:tr h="352425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1" i="0" u="none" strike="noStrike" noProof="0">
                          <a:effectLst/>
                          <a:latin typeface="Calibri"/>
                        </a:rPr>
                        <a:t>i3 – </a:t>
                      </a:r>
                      <a:r>
                        <a:rPr lang="en-US" sz="800" b="1" i="0" u="none" strike="noStrike" noProof="0" err="1">
                          <a:effectLst/>
                          <a:latin typeface="Calibri"/>
                        </a:rPr>
                        <a:t>Zoneringsplan</a:t>
                      </a:r>
                      <a:r>
                        <a:rPr lang="en-US" sz="800" b="1" i="0" u="none" strike="noStrike" noProof="0">
                          <a:effectLst/>
                          <a:latin typeface="Calibri"/>
                        </a:rPr>
                        <a:t> met </a:t>
                      </a:r>
                      <a:r>
                        <a:rPr lang="en-US" sz="800" b="1" i="0" u="none" strike="noStrike" noProof="0" err="1">
                          <a:effectLst/>
                          <a:latin typeface="Calibri"/>
                        </a:rPr>
                        <a:t>inrichtingsmaatregelen</a:t>
                      </a:r>
                      <a:r>
                        <a:rPr lang="en-US" sz="800" b="1" i="0" u="none" strike="noStrike" noProof="0">
                          <a:effectLst/>
                          <a:latin typeface="Calibri"/>
                        </a:rPr>
                        <a:t> </a:t>
                      </a:r>
                      <a:r>
                        <a:rPr lang="en-US" sz="800" b="1" i="0" u="none" strike="noStrike" noProof="0" err="1">
                          <a:effectLst/>
                          <a:latin typeface="Calibri"/>
                        </a:rPr>
                        <a:t>Natuur-Recreatie</a:t>
                      </a:r>
                      <a:r>
                        <a:rPr lang="en-US" sz="800" b="1" i="0" u="none" strike="noStrike" noProof="0">
                          <a:effectLst/>
                          <a:latin typeface="Calibri"/>
                        </a:rPr>
                        <a:t> in het </a:t>
                      </a:r>
                      <a:r>
                        <a:rPr lang="en-US" sz="800" b="1" i="0" u="none" strike="noStrike" noProof="0" err="1">
                          <a:effectLst/>
                          <a:latin typeface="Calibri"/>
                        </a:rPr>
                        <a:t>gebied</a:t>
                      </a:r>
                      <a:r>
                        <a:rPr lang="en-US" sz="800" b="1" i="0" u="none" strike="noStrike" noProof="0">
                          <a:effectLst/>
                          <a:latin typeface="Calibri"/>
                        </a:rPr>
                        <a:t> (incl. </a:t>
                      </a:r>
                      <a:r>
                        <a:rPr lang="en-US" sz="800" b="1" i="0" u="none" strike="noStrike" noProof="0" err="1">
                          <a:effectLst/>
                          <a:latin typeface="Calibri"/>
                        </a:rPr>
                        <a:t>verkeers</a:t>
                      </a:r>
                      <a:r>
                        <a:rPr lang="en-US" sz="800" b="1" i="0" u="none" strike="noStrike" noProof="0">
                          <a:effectLst/>
                          <a:latin typeface="Calibri"/>
                        </a:rPr>
                        <a:t>- </a:t>
                      </a:r>
                      <a:r>
                        <a:rPr lang="en-US" sz="800" b="1" i="0" u="none" strike="noStrike" noProof="0" err="1">
                          <a:effectLst/>
                          <a:latin typeface="Calibri"/>
                        </a:rPr>
                        <a:t>en</a:t>
                      </a:r>
                      <a:r>
                        <a:rPr lang="en-US" sz="800" b="1" i="0" u="none" strike="noStrike" noProof="0">
                          <a:effectLst/>
                          <a:latin typeface="Calibri"/>
                        </a:rPr>
                        <a:t> </a:t>
                      </a:r>
                      <a:r>
                        <a:rPr lang="en-US" sz="800" b="1" i="0" u="none" strike="noStrike" noProof="0" err="1">
                          <a:effectLst/>
                          <a:latin typeface="Calibri"/>
                        </a:rPr>
                        <a:t>recreatiecirculatie</a:t>
                      </a:r>
                      <a:r>
                        <a:rPr lang="en-US" sz="800" b="1" i="0" u="none" strike="noStrike" noProof="0">
                          <a:effectLst/>
                          <a:latin typeface="Calibri"/>
                        </a:rPr>
                        <a:t>)</a:t>
                      </a:r>
                    </a:p>
                  </a:txBody>
                  <a:tcPr marL="45720" marR="45720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6195659"/>
                  </a:ext>
                </a:extLst>
              </a:tr>
              <a:tr h="244125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1" i="0" u="none" strike="noStrike" noProof="0">
                          <a:latin typeface="Calibri"/>
                        </a:rPr>
                        <a:t>i4 </a:t>
                      </a:r>
                      <a:r>
                        <a:rPr lang="en-US" sz="800" b="1" i="0" u="none" strike="noStrike" noProof="0" err="1">
                          <a:latin typeface="Calibri"/>
                        </a:rPr>
                        <a:t>Behoud</a:t>
                      </a:r>
                      <a:r>
                        <a:rPr lang="en-US" sz="800" b="1" i="0" u="none" strike="noStrike" noProof="0">
                          <a:latin typeface="Calibri"/>
                        </a:rPr>
                        <a:t> </a:t>
                      </a:r>
                      <a:r>
                        <a:rPr lang="en-US" sz="800" b="1" i="0" u="none" strike="noStrike" noProof="0" err="1">
                          <a:latin typeface="Calibri"/>
                        </a:rPr>
                        <a:t>kazematten</a:t>
                      </a:r>
                      <a:r>
                        <a:rPr lang="en-US" sz="800" b="1" i="0" u="none" strike="noStrike" noProof="0">
                          <a:latin typeface="Calibri"/>
                        </a:rPr>
                        <a:t> </a:t>
                      </a:r>
                      <a:r>
                        <a:rPr lang="en-US" sz="800" b="1" i="0" u="none" strike="noStrike" noProof="0" err="1">
                          <a:latin typeface="Calibri"/>
                        </a:rPr>
                        <a:t>zoals</a:t>
                      </a:r>
                      <a:r>
                        <a:rPr lang="en-US" sz="800" b="1" i="0" u="none" strike="noStrike" noProof="0">
                          <a:latin typeface="Calibri"/>
                        </a:rPr>
                        <a:t> </a:t>
                      </a:r>
                      <a:r>
                        <a:rPr lang="en-US" sz="800" b="1" i="0" u="none" strike="noStrike" noProof="0" err="1">
                          <a:latin typeface="Calibri"/>
                        </a:rPr>
                        <a:t>ze</a:t>
                      </a:r>
                      <a:r>
                        <a:rPr lang="en-US" sz="800" b="1" i="0" u="none" strike="noStrike" noProof="0">
                          <a:latin typeface="Calibri"/>
                        </a:rPr>
                        <a:t> nu in het </a:t>
                      </a:r>
                      <a:r>
                        <a:rPr lang="en-US" sz="800" b="1" i="0" u="none" strike="noStrike" noProof="0" err="1">
                          <a:latin typeface="Calibri"/>
                        </a:rPr>
                        <a:t>landschap</a:t>
                      </a:r>
                      <a:r>
                        <a:rPr lang="en-US" sz="800" b="1" i="0" u="none" strike="noStrike" noProof="0">
                          <a:latin typeface="Calibri"/>
                        </a:rPr>
                        <a:t> </a:t>
                      </a:r>
                      <a:r>
                        <a:rPr lang="en-US" sz="800" b="1" i="0" u="none" strike="noStrike" noProof="0" err="1">
                          <a:latin typeface="Calibri"/>
                        </a:rPr>
                        <a:t>liggen</a:t>
                      </a:r>
                      <a:endParaRPr lang="en-US" sz="800" b="1" i="0" u="none" strike="noStrike" noProof="0">
                        <a:latin typeface="Calibri"/>
                      </a:endParaRPr>
                    </a:p>
                  </a:txBody>
                  <a:tcPr marL="45720" marR="4572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6434235"/>
                  </a:ext>
                </a:extLst>
              </a:tr>
              <a:tr h="237527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800" b="1" i="0" u="none" strike="noStrike" noProof="0">
                          <a:latin typeface="Calibri"/>
                        </a:rPr>
                        <a:t>i5 </a:t>
                      </a:r>
                      <a:r>
                        <a:rPr lang="en-US" sz="800" b="1" i="0" u="none" strike="noStrike" noProof="0" err="1">
                          <a:latin typeface="Calibri"/>
                        </a:rPr>
                        <a:t>Internationale</a:t>
                      </a:r>
                      <a:r>
                        <a:rPr lang="en-US" sz="800" b="1" i="0" u="none" strike="noStrike" noProof="0">
                          <a:latin typeface="Calibri"/>
                        </a:rPr>
                        <a:t> </a:t>
                      </a:r>
                      <a:r>
                        <a:rPr lang="en-US" sz="800" b="1" i="0" u="none" strike="noStrike" noProof="0" err="1">
                          <a:latin typeface="Calibri"/>
                        </a:rPr>
                        <a:t>fietsverbinding</a:t>
                      </a:r>
                      <a:r>
                        <a:rPr lang="en-US" sz="800" b="1" i="0" u="none" strike="noStrike" noProof="0">
                          <a:latin typeface="Calibri"/>
                        </a:rPr>
                        <a:t> Maas-Gennep </a:t>
                      </a:r>
                      <a:r>
                        <a:rPr lang="en-US" sz="800" b="1" i="0" u="none" strike="noStrike" noProof="0" err="1">
                          <a:latin typeface="Calibri"/>
                        </a:rPr>
                        <a:t>instandhouden</a:t>
                      </a:r>
                      <a:r>
                        <a:rPr lang="en-US" sz="800" b="1" i="0" u="none" strike="noStrike" noProof="0">
                          <a:latin typeface="Calibri"/>
                        </a:rPr>
                        <a:t> </a:t>
                      </a:r>
                      <a:r>
                        <a:rPr lang="en-US" sz="800" b="1" i="0" u="none" strike="noStrike" noProof="0" err="1">
                          <a:latin typeface="Calibri"/>
                        </a:rPr>
                        <a:t>na</a:t>
                      </a:r>
                      <a:r>
                        <a:rPr lang="en-US" sz="800" b="1" i="0" u="none" strike="noStrike" noProof="0">
                          <a:latin typeface="Calibri"/>
                        </a:rPr>
                        <a:t> </a:t>
                      </a:r>
                      <a:r>
                        <a:rPr lang="en-US" sz="800" b="1" i="0" u="none" strike="noStrike" noProof="0" err="1">
                          <a:latin typeface="Calibri"/>
                        </a:rPr>
                        <a:t>aanleg</a:t>
                      </a:r>
                      <a:endParaRPr lang="en-US" sz="1600" b="1" i="0"/>
                    </a:p>
                  </a:txBody>
                  <a:tcPr marL="45720" marR="45720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8597997"/>
                  </a:ext>
                </a:extLst>
              </a:tr>
              <a:tr h="237527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1" i="0" u="none" strike="noStrike" noProof="0">
                          <a:latin typeface="Calibri"/>
                        </a:rPr>
                        <a:t>i6 (</a:t>
                      </a:r>
                      <a:r>
                        <a:rPr lang="en-US" sz="800" b="1" i="0" u="none" strike="noStrike" noProof="0" err="1">
                          <a:latin typeface="Calibri"/>
                        </a:rPr>
                        <a:t>nieuwe</a:t>
                      </a:r>
                      <a:r>
                        <a:rPr lang="en-US" sz="800" b="1" i="0" u="none" strike="noStrike" noProof="0">
                          <a:latin typeface="Calibri"/>
                        </a:rPr>
                        <a:t>) </a:t>
                      </a:r>
                      <a:r>
                        <a:rPr lang="en-US" sz="800" b="1" i="0" u="none" strike="noStrike" noProof="0" err="1">
                          <a:latin typeface="Calibri"/>
                        </a:rPr>
                        <a:t>fietsroutes</a:t>
                      </a:r>
                      <a:r>
                        <a:rPr lang="en-US" sz="800" b="1" i="0" u="none" strike="noStrike" noProof="0">
                          <a:latin typeface="Calibri"/>
                        </a:rPr>
                        <a:t> </a:t>
                      </a:r>
                      <a:r>
                        <a:rPr lang="en-US" sz="800" b="1" i="0" u="none" strike="noStrike" noProof="0" err="1">
                          <a:latin typeface="Calibri"/>
                        </a:rPr>
                        <a:t>goed</a:t>
                      </a:r>
                      <a:r>
                        <a:rPr lang="en-US" sz="800" b="1" i="0" u="none" strike="noStrike" noProof="0">
                          <a:latin typeface="Calibri"/>
                        </a:rPr>
                        <a:t> </a:t>
                      </a:r>
                      <a:r>
                        <a:rPr lang="en-US" sz="800" b="1" i="0" u="none" strike="noStrike" noProof="0" err="1">
                          <a:latin typeface="Calibri"/>
                        </a:rPr>
                        <a:t>aansluiten</a:t>
                      </a:r>
                      <a:r>
                        <a:rPr lang="en-US" sz="800" b="1" i="0" u="none" strike="noStrike" noProof="0">
                          <a:latin typeface="Calibri"/>
                        </a:rPr>
                        <a:t> op </a:t>
                      </a:r>
                      <a:r>
                        <a:rPr lang="en-US" sz="800" b="1" i="0" u="none" strike="noStrike" noProof="0" err="1">
                          <a:latin typeface="Calibri"/>
                        </a:rPr>
                        <a:t>bestaande</a:t>
                      </a:r>
                      <a:r>
                        <a:rPr lang="en-US" sz="800" b="1" i="0" u="none" strike="noStrike" noProof="0">
                          <a:latin typeface="Calibri"/>
                        </a:rPr>
                        <a:t> </a:t>
                      </a:r>
                      <a:r>
                        <a:rPr lang="en-US" sz="800" b="1" i="0" u="none" strike="noStrike" noProof="0" err="1">
                          <a:latin typeface="Calibri"/>
                        </a:rPr>
                        <a:t>fietsroute</a:t>
                      </a:r>
                      <a:r>
                        <a:rPr lang="en-US" sz="800" b="1" i="0" u="none" strike="noStrike" noProof="0">
                          <a:latin typeface="Calibri"/>
                        </a:rPr>
                        <a:t> </a:t>
                      </a:r>
                      <a:r>
                        <a:rPr lang="en-US" sz="800" b="1" i="0" u="none" strike="noStrike" noProof="0" err="1">
                          <a:latin typeface="Calibri"/>
                        </a:rPr>
                        <a:t>Cuijk</a:t>
                      </a:r>
                      <a:endParaRPr lang="en-US" sz="800" b="1" i="0" u="none" strike="noStrike" noProof="0">
                        <a:latin typeface="Calibri"/>
                      </a:endParaRPr>
                    </a:p>
                  </a:txBody>
                  <a:tcPr marL="45720" marR="45720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4699925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18A6BF3F-0739-4D83-802D-DB24FD5A409D}"/>
              </a:ext>
            </a:extLst>
          </p:cNvPr>
          <p:cNvSpPr txBox="1"/>
          <p:nvPr/>
        </p:nvSpPr>
        <p:spPr>
          <a:xfrm>
            <a:off x="319856" y="1670255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577E"/>
                </a:solidFill>
                <a:latin typeface="Arial"/>
                <a:cs typeface="Arial"/>
              </a:rPr>
              <a:t>VKA plus</a:t>
            </a:r>
            <a:endParaRPr lang="en-US">
              <a:cs typeface="Calibri" panose="020F0502020204030204"/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23D81814-CAD4-45D1-A34C-922CDEDBD3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9179" y="3259963"/>
            <a:ext cx="1412823" cy="1808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9447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363A0D-94E8-407C-A73A-5CF7DFC8B7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999" y="351166"/>
            <a:ext cx="8964726" cy="410785"/>
          </a:xfrm>
        </p:spPr>
        <p:txBody>
          <a:bodyPr>
            <a:normAutofit fontScale="90000"/>
          </a:bodyPr>
          <a:lstStyle/>
          <a:p>
            <a:r>
              <a:rPr lang="en-US">
                <a:latin typeface="Arial"/>
                <a:cs typeface="Arial"/>
              </a:rPr>
              <a:t>Hoe </a:t>
            </a:r>
            <a:r>
              <a:rPr lang="en-US" err="1">
                <a:latin typeface="Arial"/>
                <a:cs typeface="Arial"/>
              </a:rPr>
              <a:t>omgaan</a:t>
            </a:r>
            <a:r>
              <a:rPr lang="en-US">
                <a:latin typeface="Arial"/>
                <a:cs typeface="Arial"/>
              </a:rPr>
              <a:t> met </a:t>
            </a:r>
            <a:r>
              <a:rPr lang="en-US" err="1">
                <a:latin typeface="Arial"/>
                <a:cs typeface="Arial"/>
              </a:rPr>
              <a:t>meekoppelkansen</a:t>
            </a:r>
            <a:r>
              <a:rPr lang="en-US">
                <a:latin typeface="Arial"/>
                <a:cs typeface="Arial"/>
              </a:rPr>
              <a:t> </a:t>
            </a:r>
            <a:r>
              <a:rPr lang="en-US" err="1">
                <a:latin typeface="Arial"/>
                <a:cs typeface="Arial"/>
              </a:rPr>
              <a:t>verderop</a:t>
            </a:r>
            <a:r>
              <a:rPr lang="en-US">
                <a:latin typeface="Arial"/>
                <a:cs typeface="Arial"/>
              </a:rPr>
              <a:t> in </a:t>
            </a:r>
            <a:r>
              <a:rPr lang="en-US" err="1">
                <a:latin typeface="Arial"/>
                <a:cs typeface="Arial"/>
              </a:rPr>
              <a:t>proces</a:t>
            </a:r>
            <a:r>
              <a:rPr lang="en-US">
                <a:latin typeface="Arial"/>
                <a:cs typeface="Arial"/>
              </a:rPr>
              <a:t>?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94191D-4146-432C-95EA-7D51D93DFF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999" y="898730"/>
            <a:ext cx="8578148" cy="3528412"/>
          </a:xfrm>
        </p:spPr>
        <p:txBody>
          <a:bodyPr/>
          <a:lstStyle/>
          <a:p>
            <a:pPr marL="269875" indent="-269875">
              <a:buClr>
                <a:schemeClr val="accent1">
                  <a:lumMod val="75000"/>
                </a:schemeClr>
              </a:buClr>
            </a:pPr>
            <a:r>
              <a:rPr lang="en-US">
                <a:latin typeface="Arial"/>
                <a:cs typeface="Arial"/>
              </a:rPr>
              <a:t>Tot </a:t>
            </a:r>
            <a:r>
              <a:rPr lang="en-US" err="1">
                <a:latin typeface="Arial"/>
                <a:cs typeface="Arial"/>
              </a:rPr>
              <a:t>vaststelling</a:t>
            </a:r>
            <a:r>
              <a:rPr lang="en-US">
                <a:latin typeface="Arial"/>
                <a:cs typeface="Arial"/>
              </a:rPr>
              <a:t> VVKV </a:t>
            </a:r>
            <a:r>
              <a:rPr lang="en-US" err="1">
                <a:latin typeface="Arial"/>
                <a:cs typeface="Arial"/>
              </a:rPr>
              <a:t>Mkk's</a:t>
            </a:r>
            <a:r>
              <a:rPr lang="en-US">
                <a:latin typeface="Arial"/>
                <a:cs typeface="Arial"/>
              </a:rPr>
              <a:t> </a:t>
            </a:r>
            <a:r>
              <a:rPr lang="en-US" err="1">
                <a:latin typeface="Arial"/>
                <a:cs typeface="Arial"/>
              </a:rPr>
              <a:t>wél</a:t>
            </a:r>
            <a:r>
              <a:rPr lang="en-US">
                <a:latin typeface="Arial"/>
                <a:cs typeface="Arial"/>
              </a:rPr>
              <a:t> </a:t>
            </a:r>
            <a:r>
              <a:rPr lang="en-US" err="1">
                <a:latin typeface="Arial"/>
                <a:cs typeface="Arial"/>
              </a:rPr>
              <a:t>meenemen</a:t>
            </a:r>
            <a:r>
              <a:rPr lang="en-US">
                <a:latin typeface="Arial"/>
                <a:cs typeface="Arial"/>
              </a:rPr>
              <a:t> in MER </a:t>
            </a:r>
            <a:r>
              <a:rPr lang="en-US" err="1">
                <a:latin typeface="Arial"/>
                <a:cs typeface="Arial"/>
              </a:rPr>
              <a:t>als</a:t>
            </a:r>
            <a:r>
              <a:rPr lang="en-US">
                <a:latin typeface="Arial"/>
                <a:cs typeface="Arial"/>
              </a:rPr>
              <a:t> </a:t>
            </a:r>
            <a:r>
              <a:rPr lang="en-US" err="1">
                <a:latin typeface="Arial"/>
                <a:cs typeface="Arial"/>
              </a:rPr>
              <a:t>raakvlak</a:t>
            </a:r>
            <a:r>
              <a:rPr lang="en-US">
                <a:latin typeface="Arial"/>
                <a:cs typeface="Arial"/>
              </a:rPr>
              <a:t>. </a:t>
            </a:r>
            <a:r>
              <a:rPr lang="en-US" err="1">
                <a:latin typeface="Arial"/>
                <a:cs typeface="Arial"/>
              </a:rPr>
              <a:t>Niet</a:t>
            </a:r>
            <a:r>
              <a:rPr lang="en-US">
                <a:latin typeface="Arial"/>
                <a:cs typeface="Arial"/>
              </a:rPr>
              <a:t> </a:t>
            </a:r>
            <a:r>
              <a:rPr lang="en-US" err="1">
                <a:latin typeface="Arial"/>
                <a:cs typeface="Arial"/>
              </a:rPr>
              <a:t>onmogelijk</a:t>
            </a:r>
            <a:r>
              <a:rPr lang="en-US">
                <a:latin typeface="Arial"/>
                <a:cs typeface="Arial"/>
              </a:rPr>
              <a:t> </a:t>
            </a:r>
            <a:r>
              <a:rPr lang="en-US" err="1">
                <a:latin typeface="Arial"/>
                <a:cs typeface="Arial"/>
              </a:rPr>
              <a:t>maken</a:t>
            </a:r>
            <a:r>
              <a:rPr lang="en-US">
                <a:latin typeface="Arial"/>
                <a:cs typeface="Arial"/>
              </a:rPr>
              <a:t>, maar </a:t>
            </a:r>
            <a:r>
              <a:rPr lang="en-US" err="1">
                <a:latin typeface="Arial"/>
                <a:cs typeface="Arial"/>
              </a:rPr>
              <a:t>ook</a:t>
            </a:r>
            <a:r>
              <a:rPr lang="en-US">
                <a:latin typeface="Arial"/>
                <a:cs typeface="Arial"/>
              </a:rPr>
              <a:t> </a:t>
            </a:r>
            <a:r>
              <a:rPr lang="en-US" err="1">
                <a:latin typeface="Arial"/>
                <a:cs typeface="Arial"/>
              </a:rPr>
              <a:t>niet</a:t>
            </a:r>
            <a:r>
              <a:rPr lang="en-US">
                <a:latin typeface="Arial"/>
                <a:cs typeface="Arial"/>
              </a:rPr>
              <a:t> </a:t>
            </a:r>
            <a:r>
              <a:rPr lang="en-US" err="1">
                <a:latin typeface="Arial"/>
                <a:cs typeface="Arial"/>
              </a:rPr>
              <a:t>aan</a:t>
            </a:r>
            <a:r>
              <a:rPr lang="en-US">
                <a:latin typeface="Arial"/>
                <a:cs typeface="Arial"/>
              </a:rPr>
              <a:t> </a:t>
            </a:r>
            <a:r>
              <a:rPr lang="en-US" err="1">
                <a:latin typeface="Arial"/>
                <a:cs typeface="Arial"/>
              </a:rPr>
              <a:t>ontwerpen</a:t>
            </a:r>
            <a:r>
              <a:rPr lang="en-US">
                <a:latin typeface="Arial"/>
                <a:cs typeface="Arial"/>
              </a:rPr>
              <a:t> tot </a:t>
            </a:r>
            <a:r>
              <a:rPr lang="en-US" err="1">
                <a:latin typeface="Arial"/>
                <a:cs typeface="Arial"/>
              </a:rPr>
              <a:t>meer</a:t>
            </a:r>
            <a:r>
              <a:rPr lang="en-US">
                <a:latin typeface="Arial"/>
                <a:cs typeface="Arial"/>
              </a:rPr>
              <a:t> </a:t>
            </a:r>
            <a:r>
              <a:rPr lang="en-US" err="1">
                <a:latin typeface="Arial"/>
                <a:cs typeface="Arial"/>
              </a:rPr>
              <a:t>duidelijkheid</a:t>
            </a:r>
            <a:r>
              <a:rPr lang="en-US">
                <a:latin typeface="Arial"/>
                <a:cs typeface="Arial"/>
              </a:rPr>
              <a:t> is </a:t>
            </a:r>
            <a:r>
              <a:rPr lang="en-US" err="1">
                <a:latin typeface="Arial"/>
                <a:cs typeface="Arial"/>
              </a:rPr>
              <a:t>voor</a:t>
            </a:r>
            <a:r>
              <a:rPr lang="en-US">
                <a:latin typeface="Arial"/>
                <a:cs typeface="Arial"/>
              </a:rPr>
              <a:t> budget.</a:t>
            </a:r>
          </a:p>
          <a:p>
            <a:pPr marL="269875" indent="-269875">
              <a:buClr>
                <a:schemeClr val="accent1">
                  <a:lumMod val="75000"/>
                </a:schemeClr>
              </a:buClr>
            </a:pPr>
            <a:endParaRPr lang="en-US">
              <a:latin typeface="Arial"/>
              <a:cs typeface="Arial"/>
            </a:endParaRPr>
          </a:p>
          <a:p>
            <a:pPr marL="269875" indent="-269875">
              <a:buClr>
                <a:schemeClr val="accent1">
                  <a:lumMod val="75000"/>
                </a:schemeClr>
              </a:buClr>
            </a:pPr>
            <a:r>
              <a:rPr lang="en-US">
                <a:latin typeface="Arial"/>
                <a:cs typeface="Arial"/>
              </a:rPr>
              <a:t>Bij de </a:t>
            </a:r>
            <a:r>
              <a:rPr lang="en-US" err="1">
                <a:latin typeface="Arial"/>
                <a:cs typeface="Arial"/>
              </a:rPr>
              <a:t>vaststelling</a:t>
            </a:r>
            <a:r>
              <a:rPr lang="en-US">
                <a:latin typeface="Arial"/>
                <a:cs typeface="Arial"/>
              </a:rPr>
              <a:t> van de VVKV </a:t>
            </a:r>
            <a:r>
              <a:rPr lang="en-US" err="1">
                <a:latin typeface="Arial"/>
                <a:cs typeface="Arial"/>
              </a:rPr>
              <a:t>moet</a:t>
            </a:r>
            <a:r>
              <a:rPr lang="en-US">
                <a:latin typeface="Arial"/>
                <a:cs typeface="Arial"/>
              </a:rPr>
              <a:t> </a:t>
            </a:r>
            <a:r>
              <a:rPr lang="en-US" err="1">
                <a:latin typeface="Arial"/>
                <a:cs typeface="Arial"/>
              </a:rPr>
              <a:t>hier</a:t>
            </a:r>
            <a:r>
              <a:rPr lang="en-US">
                <a:latin typeface="Arial"/>
                <a:cs typeface="Arial"/>
              </a:rPr>
              <a:t> </a:t>
            </a:r>
            <a:r>
              <a:rPr lang="en-US" err="1">
                <a:latin typeface="Arial"/>
                <a:cs typeface="Arial"/>
              </a:rPr>
              <a:t>duidelijkheid</a:t>
            </a:r>
            <a:r>
              <a:rPr lang="en-US">
                <a:latin typeface="Arial"/>
                <a:cs typeface="Arial"/>
              </a:rPr>
              <a:t> over </a:t>
            </a:r>
            <a:r>
              <a:rPr lang="en-US" err="1">
                <a:latin typeface="Arial"/>
                <a:cs typeface="Arial"/>
              </a:rPr>
              <a:t>zijn</a:t>
            </a:r>
            <a:r>
              <a:rPr lang="en-US">
                <a:latin typeface="Arial"/>
                <a:cs typeface="Arial"/>
              </a:rPr>
              <a:t>. </a:t>
            </a:r>
            <a:r>
              <a:rPr lang="en-US" err="1">
                <a:latin typeface="Arial"/>
                <a:cs typeface="Arial"/>
              </a:rPr>
              <a:t>Daarvóór</a:t>
            </a:r>
            <a:r>
              <a:rPr lang="en-US">
                <a:latin typeface="Arial"/>
                <a:cs typeface="Arial"/>
              </a:rPr>
              <a:t> is dan </a:t>
            </a:r>
            <a:r>
              <a:rPr lang="en-US" err="1">
                <a:latin typeface="Arial"/>
                <a:cs typeface="Arial"/>
              </a:rPr>
              <a:t>bepaald</a:t>
            </a:r>
            <a:r>
              <a:rPr lang="en-US">
                <a:latin typeface="Arial"/>
                <a:cs typeface="Arial"/>
              </a:rPr>
              <a:t>:</a:t>
            </a:r>
          </a:p>
          <a:p>
            <a:pPr marL="539750" lvl="1" indent="-269875">
              <a:buClr>
                <a:schemeClr val="accent1">
                  <a:lumMod val="75000"/>
                </a:schemeClr>
              </a:buClr>
            </a:pPr>
            <a:r>
              <a:rPr lang="en-US">
                <a:latin typeface="Arial"/>
                <a:cs typeface="Arial"/>
              </a:rPr>
              <a:t>Wel geld </a:t>
            </a:r>
            <a:r>
              <a:rPr lang="en-US" err="1">
                <a:latin typeface="Arial"/>
                <a:cs typeface="Arial"/>
              </a:rPr>
              <a:t>en</a:t>
            </a:r>
            <a:r>
              <a:rPr lang="en-US">
                <a:latin typeface="Arial"/>
                <a:cs typeface="Arial"/>
              </a:rPr>
              <a:t> trekker &gt; </a:t>
            </a:r>
            <a:r>
              <a:rPr lang="en-US" err="1">
                <a:latin typeface="Arial"/>
                <a:cs typeface="Arial"/>
              </a:rPr>
              <a:t>meenemen</a:t>
            </a:r>
            <a:r>
              <a:rPr lang="en-US">
                <a:latin typeface="Arial"/>
                <a:cs typeface="Arial"/>
              </a:rPr>
              <a:t> in </a:t>
            </a:r>
            <a:r>
              <a:rPr lang="en-US" err="1">
                <a:latin typeface="Arial"/>
                <a:cs typeface="Arial"/>
              </a:rPr>
              <a:t>ontwerp</a:t>
            </a:r>
            <a:r>
              <a:rPr lang="en-US">
                <a:latin typeface="Arial"/>
                <a:cs typeface="Arial"/>
              </a:rPr>
              <a:t>, </a:t>
            </a:r>
            <a:r>
              <a:rPr lang="en-US" err="1">
                <a:latin typeface="Arial"/>
                <a:cs typeface="Arial"/>
              </a:rPr>
              <a:t>wordt</a:t>
            </a:r>
            <a:r>
              <a:rPr lang="en-US">
                <a:latin typeface="Arial"/>
                <a:cs typeface="Arial"/>
              </a:rPr>
              <a:t> </a:t>
            </a:r>
            <a:r>
              <a:rPr lang="en-US" b="1" err="1">
                <a:latin typeface="Arial"/>
                <a:cs typeface="Arial"/>
              </a:rPr>
              <a:t>inpassingsopgave</a:t>
            </a:r>
            <a:endParaRPr lang="en-US" b="1">
              <a:latin typeface="Arial"/>
              <a:cs typeface="Arial"/>
            </a:endParaRPr>
          </a:p>
          <a:p>
            <a:pPr marL="539750" lvl="1" indent="-269875">
              <a:buClr>
                <a:schemeClr val="accent1">
                  <a:lumMod val="75000"/>
                </a:schemeClr>
              </a:buClr>
            </a:pPr>
            <a:r>
              <a:rPr lang="en-US">
                <a:latin typeface="Arial"/>
                <a:cs typeface="Arial"/>
              </a:rPr>
              <a:t>Buiten planning project / </a:t>
            </a:r>
            <a:r>
              <a:rPr lang="en-US" err="1">
                <a:latin typeface="Arial"/>
                <a:cs typeface="Arial"/>
              </a:rPr>
              <a:t>nog</a:t>
            </a:r>
            <a:r>
              <a:rPr lang="en-US">
                <a:latin typeface="Arial"/>
                <a:cs typeface="Arial"/>
              </a:rPr>
              <a:t> </a:t>
            </a:r>
            <a:r>
              <a:rPr lang="en-US" err="1">
                <a:latin typeface="Arial"/>
                <a:cs typeface="Arial"/>
              </a:rPr>
              <a:t>zoektocht</a:t>
            </a:r>
            <a:r>
              <a:rPr lang="en-US">
                <a:latin typeface="Arial"/>
                <a:cs typeface="Arial"/>
              </a:rPr>
              <a:t> </a:t>
            </a:r>
            <a:r>
              <a:rPr lang="en-US" err="1">
                <a:latin typeface="Arial"/>
                <a:cs typeface="Arial"/>
              </a:rPr>
              <a:t>naar</a:t>
            </a:r>
            <a:r>
              <a:rPr lang="en-US">
                <a:latin typeface="Arial"/>
                <a:cs typeface="Arial"/>
              </a:rPr>
              <a:t> budget&gt; </a:t>
            </a:r>
            <a:r>
              <a:rPr lang="en-US" err="1">
                <a:latin typeface="Arial"/>
                <a:cs typeface="Arial"/>
              </a:rPr>
              <a:t>wordt</a:t>
            </a:r>
            <a:r>
              <a:rPr lang="en-US">
                <a:latin typeface="Arial"/>
                <a:cs typeface="Arial"/>
              </a:rPr>
              <a:t> </a:t>
            </a:r>
            <a:r>
              <a:rPr lang="en-US" err="1">
                <a:latin typeface="Arial"/>
                <a:cs typeface="Arial"/>
              </a:rPr>
              <a:t>rekening</a:t>
            </a:r>
            <a:r>
              <a:rPr lang="en-US">
                <a:latin typeface="Arial"/>
                <a:cs typeface="Arial"/>
              </a:rPr>
              <a:t> mee </a:t>
            </a:r>
            <a:r>
              <a:rPr lang="en-US" err="1">
                <a:latin typeface="Arial"/>
                <a:cs typeface="Arial"/>
              </a:rPr>
              <a:t>gehouden</a:t>
            </a:r>
            <a:r>
              <a:rPr lang="en-US">
                <a:latin typeface="Arial"/>
                <a:cs typeface="Arial"/>
              </a:rPr>
              <a:t> </a:t>
            </a:r>
            <a:r>
              <a:rPr lang="en-US" err="1">
                <a:latin typeface="Arial"/>
                <a:cs typeface="Arial"/>
              </a:rPr>
              <a:t>als</a:t>
            </a:r>
            <a:r>
              <a:rPr lang="en-US">
                <a:latin typeface="Arial"/>
                <a:cs typeface="Arial"/>
              </a:rPr>
              <a:t> </a:t>
            </a:r>
            <a:r>
              <a:rPr lang="en-US" b="1" err="1">
                <a:latin typeface="Arial"/>
                <a:cs typeface="Arial"/>
              </a:rPr>
              <a:t>raakvlak</a:t>
            </a:r>
            <a:endParaRPr lang="en-US" b="1">
              <a:latin typeface="Arial"/>
              <a:cs typeface="Arial"/>
            </a:endParaRPr>
          </a:p>
          <a:p>
            <a:pPr marL="539750" lvl="1" indent="-269875">
              <a:buClr>
                <a:schemeClr val="accent1">
                  <a:lumMod val="75000"/>
                </a:schemeClr>
              </a:buClr>
            </a:pPr>
            <a:r>
              <a:rPr lang="en-US" err="1">
                <a:latin typeface="Arial"/>
                <a:cs typeface="Arial"/>
              </a:rPr>
              <a:t>Onduidelijkheid</a:t>
            </a:r>
            <a:r>
              <a:rPr lang="en-US">
                <a:latin typeface="Arial"/>
                <a:cs typeface="Arial"/>
              </a:rPr>
              <a:t> over budget, planning, trekker &gt; </a:t>
            </a:r>
            <a:r>
              <a:rPr lang="en-US" b="1" err="1">
                <a:latin typeface="Arial"/>
                <a:cs typeface="Arial"/>
              </a:rPr>
              <a:t>valt</a:t>
            </a:r>
            <a:r>
              <a:rPr lang="en-US" b="1">
                <a:latin typeface="Arial"/>
                <a:cs typeface="Arial"/>
              </a:rPr>
              <a:t> </a:t>
            </a:r>
            <a:r>
              <a:rPr lang="en-US" b="1" err="1">
                <a:latin typeface="Arial"/>
                <a:cs typeface="Arial"/>
              </a:rPr>
              <a:t>af</a:t>
            </a:r>
            <a:endParaRPr lang="en-US" b="1">
              <a:latin typeface="Arial"/>
              <a:cs typeface="Arial"/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FA47B359-97D5-47E1-AD60-12A744D94076}"/>
              </a:ext>
            </a:extLst>
          </p:cNvPr>
          <p:cNvSpPr txBox="1"/>
          <p:nvPr/>
        </p:nvSpPr>
        <p:spPr>
          <a:xfrm>
            <a:off x="6375381" y="3360217"/>
            <a:ext cx="2350604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nl-NL">
                <a:solidFill>
                  <a:schemeClr val="bg1"/>
                </a:solidFill>
              </a:rPr>
              <a:t>Raakvlak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E6224E80-5834-459D-AAB6-4EFB92B4BD42}"/>
              </a:ext>
            </a:extLst>
          </p:cNvPr>
          <p:cNvSpPr txBox="1"/>
          <p:nvPr/>
        </p:nvSpPr>
        <p:spPr>
          <a:xfrm>
            <a:off x="438833" y="3650565"/>
            <a:ext cx="2350604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nl-NL">
                <a:solidFill>
                  <a:schemeClr val="bg1"/>
                </a:solidFill>
              </a:rPr>
              <a:t>Inpassingsopgave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6940881C-8391-473D-A8DF-413442661383}"/>
              </a:ext>
            </a:extLst>
          </p:cNvPr>
          <p:cNvSpPr txBox="1"/>
          <p:nvPr/>
        </p:nvSpPr>
        <p:spPr>
          <a:xfrm>
            <a:off x="6375381" y="4228156"/>
            <a:ext cx="2350604" cy="3693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nl-NL">
                <a:solidFill>
                  <a:schemeClr val="bg1"/>
                </a:solidFill>
              </a:rPr>
              <a:t>Valt af</a:t>
            </a:r>
          </a:p>
        </p:txBody>
      </p:sp>
      <p:cxnSp>
        <p:nvCxnSpPr>
          <p:cNvPr id="12" name="Rechte verbindingslijn met pijl 11">
            <a:extLst>
              <a:ext uri="{FF2B5EF4-FFF2-40B4-BE49-F238E27FC236}">
                <a16:creationId xmlns:a16="http://schemas.microsoft.com/office/drawing/2014/main" id="{1B10F7C8-F2B3-4E7E-B2F9-69E0831451FC}"/>
              </a:ext>
            </a:extLst>
          </p:cNvPr>
          <p:cNvCxnSpPr>
            <a:cxnSpLocks/>
          </p:cNvCxnSpPr>
          <p:nvPr/>
        </p:nvCxnSpPr>
        <p:spPr>
          <a:xfrm flipV="1">
            <a:off x="5715476" y="3544883"/>
            <a:ext cx="659906" cy="31146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echte verbindingslijn met pijl 15">
            <a:extLst>
              <a:ext uri="{FF2B5EF4-FFF2-40B4-BE49-F238E27FC236}">
                <a16:creationId xmlns:a16="http://schemas.microsoft.com/office/drawing/2014/main" id="{3F3C22B5-0934-4598-93CE-6FD87B8C2227}"/>
              </a:ext>
            </a:extLst>
          </p:cNvPr>
          <p:cNvCxnSpPr>
            <a:cxnSpLocks/>
          </p:cNvCxnSpPr>
          <p:nvPr/>
        </p:nvCxnSpPr>
        <p:spPr>
          <a:xfrm flipH="1" flipV="1">
            <a:off x="2789437" y="3836228"/>
            <a:ext cx="636862" cy="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kstvak 16">
            <a:extLst>
              <a:ext uri="{FF2B5EF4-FFF2-40B4-BE49-F238E27FC236}">
                <a16:creationId xmlns:a16="http://schemas.microsoft.com/office/drawing/2014/main" id="{E893FFC1-FFB8-466D-B07B-E004B69E9D91}"/>
              </a:ext>
            </a:extLst>
          </p:cNvPr>
          <p:cNvSpPr txBox="1"/>
          <p:nvPr/>
        </p:nvSpPr>
        <p:spPr>
          <a:xfrm>
            <a:off x="6284786" y="2882434"/>
            <a:ext cx="2799632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l-NL" sz="1200" i="1">
                <a:cs typeface="Calibri"/>
              </a:rPr>
              <a:t>Proces loopt, maar buiten planning van dit project / zoektocht naar budget loopt nog</a:t>
            </a: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22ED50F8-F897-4A61-B807-A85E30C0C6D6}"/>
              </a:ext>
            </a:extLst>
          </p:cNvPr>
          <p:cNvSpPr txBox="1"/>
          <p:nvPr/>
        </p:nvSpPr>
        <p:spPr>
          <a:xfrm>
            <a:off x="400449" y="3024569"/>
            <a:ext cx="2350604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l-NL" sz="1200" i="1"/>
              <a:t>Duidelijkheid over geld en trekker, in/aan plangebied, loopt synchroon in tijd </a:t>
            </a: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CB28D45E-842F-47AA-80E7-847DB6FF567F}"/>
              </a:ext>
            </a:extLst>
          </p:cNvPr>
          <p:cNvSpPr txBox="1"/>
          <p:nvPr/>
        </p:nvSpPr>
        <p:spPr>
          <a:xfrm>
            <a:off x="6255074" y="3935428"/>
            <a:ext cx="31217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i="1"/>
              <a:t>Onduidelijkheid over planning, geld, trekker </a:t>
            </a:r>
          </a:p>
        </p:txBody>
      </p:sp>
      <p:cxnSp>
        <p:nvCxnSpPr>
          <p:cNvPr id="20" name="Rechte verbindingslijn met pijl 19">
            <a:extLst>
              <a:ext uri="{FF2B5EF4-FFF2-40B4-BE49-F238E27FC236}">
                <a16:creationId xmlns:a16="http://schemas.microsoft.com/office/drawing/2014/main" id="{8A339025-6EA2-4AC5-96AA-D67F9EFB6F0C}"/>
              </a:ext>
            </a:extLst>
          </p:cNvPr>
          <p:cNvCxnSpPr>
            <a:cxnSpLocks/>
          </p:cNvCxnSpPr>
          <p:nvPr/>
        </p:nvCxnSpPr>
        <p:spPr>
          <a:xfrm>
            <a:off x="5720085" y="3851743"/>
            <a:ext cx="650688" cy="54725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kstvak 4">
            <a:extLst>
              <a:ext uri="{FF2B5EF4-FFF2-40B4-BE49-F238E27FC236}">
                <a16:creationId xmlns:a16="http://schemas.microsoft.com/office/drawing/2014/main" id="{34A58972-018C-4667-A334-8866A6686135}"/>
              </a:ext>
            </a:extLst>
          </p:cNvPr>
          <p:cNvSpPr txBox="1"/>
          <p:nvPr/>
        </p:nvSpPr>
        <p:spPr>
          <a:xfrm>
            <a:off x="3383306" y="3537794"/>
            <a:ext cx="2341387" cy="646331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>
                <a:solidFill>
                  <a:schemeClr val="bg1"/>
                </a:solidFill>
              </a:rPr>
              <a:t>MKK met toegevoegde waarde</a:t>
            </a:r>
          </a:p>
        </p:txBody>
      </p:sp>
      <p:sp>
        <p:nvSpPr>
          <p:cNvPr id="14" name="Tekstvak 17">
            <a:extLst>
              <a:ext uri="{FF2B5EF4-FFF2-40B4-BE49-F238E27FC236}">
                <a16:creationId xmlns:a16="http://schemas.microsoft.com/office/drawing/2014/main" id="{1886A09F-8BB3-466E-A712-686A35D73CBC}"/>
              </a:ext>
            </a:extLst>
          </p:cNvPr>
          <p:cNvSpPr txBox="1"/>
          <p:nvPr/>
        </p:nvSpPr>
        <p:spPr>
          <a:xfrm>
            <a:off x="3377780" y="3024568"/>
            <a:ext cx="2350604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l-NL" sz="1200" i="1">
                <a:cs typeface="Calibri"/>
              </a:rPr>
              <a:t>Deze groep raakt steeds leger tot aan vaststelling VVKV</a:t>
            </a:r>
          </a:p>
        </p:txBody>
      </p:sp>
    </p:spTree>
    <p:extLst>
      <p:ext uri="{BB962C8B-B14F-4D97-AF65-F5344CB8AC3E}">
        <p14:creationId xmlns:p14="http://schemas.microsoft.com/office/powerpoint/2010/main" val="31195512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9F90BD-6C21-4F46-8828-62CD5D07A7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CD41EA2-D1E6-4504-9E3F-12C7EBB2AE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614126C7-780C-4DF4-B10E-CE776031B1CA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31413A9A-6AA9-4F19-89E0-1A8EF34C48BF}"/>
              </a:ext>
            </a:extLst>
          </p:cNvPr>
          <p:cNvSpPr txBox="1">
            <a:spLocks/>
          </p:cNvSpPr>
          <p:nvPr/>
        </p:nvSpPr>
        <p:spPr>
          <a:xfrm>
            <a:off x="1143000" y="1676400"/>
            <a:ext cx="6858000" cy="1790700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3300" b="1">
                <a:solidFill>
                  <a:schemeClr val="bg1"/>
                </a:solidFill>
                <a:latin typeface="+mn-lt"/>
              </a:rPr>
              <a:t>Conclusies werkateliers</a:t>
            </a:r>
          </a:p>
        </p:txBody>
      </p:sp>
    </p:spTree>
    <p:extLst>
      <p:ext uri="{BB962C8B-B14F-4D97-AF65-F5344CB8AC3E}">
        <p14:creationId xmlns:p14="http://schemas.microsoft.com/office/powerpoint/2010/main" val="19131774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F3D1C5-5D4E-4E93-8B7A-FE64109406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>
                <a:latin typeface="Arial"/>
                <a:cs typeface="Arial"/>
              </a:rPr>
              <a:t>Grote lijnen werksessie ontwerpoptimalisaties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64022AD-90A7-443D-89E2-063621CCCC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69875" indent="-269875">
              <a:buClr>
                <a:srgbClr val="0070C0"/>
              </a:buClr>
            </a:pPr>
            <a:r>
              <a:rPr lang="nl-NL">
                <a:latin typeface="Arial"/>
                <a:cs typeface="Arial"/>
              </a:rPr>
              <a:t>Weerdverlaging: 2 varianten besproken (VKA basis, VKA plus)</a:t>
            </a:r>
            <a:endParaRPr lang="en-US"/>
          </a:p>
          <a:p>
            <a:pPr marL="269875" indent="-269875">
              <a:buClr>
                <a:srgbClr val="0070C0"/>
              </a:buClr>
            </a:pPr>
            <a:endParaRPr lang="nl-NL"/>
          </a:p>
          <a:p>
            <a:pPr marL="269875" indent="-269875">
              <a:buClr>
                <a:srgbClr val="0070C0"/>
              </a:buClr>
            </a:pPr>
            <a:r>
              <a:rPr lang="nl-NL"/>
              <a:t>Weg en brug: 2 varianten. Moet nog naar wegbogen en wensen provincie worden gekeken.</a:t>
            </a:r>
          </a:p>
          <a:p>
            <a:pPr marL="539750" lvl="1" indent="-269875">
              <a:buClr>
                <a:srgbClr val="0070C0"/>
              </a:buClr>
            </a:pPr>
            <a:r>
              <a:rPr lang="nl-NL">
                <a:latin typeface="Arial"/>
                <a:cs typeface="Arial"/>
              </a:rPr>
              <a:t>Boven maatgevend hoogwater, maar wel iets lager dan getekende 15m</a:t>
            </a:r>
            <a:endParaRPr lang="nl-NL"/>
          </a:p>
          <a:p>
            <a:pPr marL="539750" lvl="1" indent="-269875">
              <a:buClr>
                <a:srgbClr val="0070C0"/>
              </a:buClr>
            </a:pPr>
            <a:r>
              <a:rPr lang="nl-NL"/>
              <a:t>Huidig niveau</a:t>
            </a:r>
          </a:p>
          <a:p>
            <a:pPr marL="269875" indent="-269875">
              <a:buClr>
                <a:srgbClr val="0070C0"/>
              </a:buClr>
            </a:pPr>
            <a:endParaRPr lang="nl-NL"/>
          </a:p>
          <a:p>
            <a:pPr marL="269875" indent="-269875">
              <a:buClr>
                <a:srgbClr val="0070C0"/>
              </a:buClr>
            </a:pPr>
            <a:r>
              <a:rPr lang="nl-NL"/>
              <a:t>Duits lijntje: </a:t>
            </a:r>
          </a:p>
          <a:p>
            <a:pPr marL="539750" lvl="1" indent="-269875">
              <a:buClr>
                <a:srgbClr val="0070C0"/>
              </a:buClr>
            </a:pPr>
            <a:r>
              <a:rPr lang="nl-NL">
                <a:latin typeface="Arial"/>
                <a:cs typeface="Arial"/>
              </a:rPr>
              <a:t>Conclusie: weghalen lijkt geen reële optie</a:t>
            </a:r>
          </a:p>
          <a:p>
            <a:pPr marL="539750" lvl="1" indent="-269875">
              <a:buClr>
                <a:srgbClr val="0070C0"/>
              </a:buClr>
            </a:pPr>
            <a:r>
              <a:rPr lang="nl-NL"/>
              <a:t>Goed rekening houden met bestaande waarden &gt; neiging naar minimale ingrepen in beplanting op talud.</a:t>
            </a:r>
          </a:p>
          <a:p>
            <a:pPr marL="269875" indent="-269875">
              <a:buClr>
                <a:srgbClr val="0070C0"/>
              </a:buClr>
            </a:pPr>
            <a:endParaRPr lang="nl-NL"/>
          </a:p>
          <a:p>
            <a:pPr marL="269875" indent="-269875">
              <a:buClr>
                <a:srgbClr val="0070C0"/>
              </a:buClr>
            </a:pP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400890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F3D1C5-5D4E-4E93-8B7A-FE64109406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>
                <a:latin typeface="Arial"/>
                <a:cs typeface="Arial"/>
              </a:rPr>
              <a:t>Grote lijnen werksessie </a:t>
            </a:r>
            <a:r>
              <a:rPr lang="nl-NL" err="1">
                <a:latin typeface="Arial"/>
                <a:cs typeface="Arial"/>
              </a:rPr>
              <a:t>meekoppelkansen</a:t>
            </a:r>
            <a:endParaRPr lang="nl-NL">
              <a:latin typeface="Arial"/>
              <a:cs typeface="Arial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64022AD-90A7-443D-89E2-063621CCCC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Clr>
                <a:srgbClr val="0070C0"/>
              </a:buClr>
              <a:buNone/>
            </a:pPr>
            <a:r>
              <a:rPr lang="nl-NL">
                <a:latin typeface="Arial"/>
                <a:cs typeface="Arial"/>
              </a:rPr>
              <a:t>Algemene opmerking: veel </a:t>
            </a:r>
            <a:r>
              <a:rPr lang="nl-NL" err="1">
                <a:latin typeface="Arial"/>
                <a:cs typeface="Arial"/>
              </a:rPr>
              <a:t>meekoppelkansen</a:t>
            </a:r>
            <a:r>
              <a:rPr lang="nl-NL">
                <a:latin typeface="Arial"/>
                <a:cs typeface="Arial"/>
              </a:rPr>
              <a:t> zijn globaal / dubbelop / aan elkaar gelinkt. </a:t>
            </a:r>
            <a:endParaRPr lang="nl-NL"/>
          </a:p>
          <a:p>
            <a:pPr marL="0" indent="0">
              <a:buClr>
                <a:srgbClr val="0070C0"/>
              </a:buClr>
              <a:buNone/>
            </a:pPr>
            <a:endParaRPr lang="nl-NL"/>
          </a:p>
          <a:p>
            <a:pPr marL="269875" indent="-269875">
              <a:buClr>
                <a:srgbClr val="0070C0"/>
              </a:buClr>
            </a:pPr>
            <a:r>
              <a:rPr lang="nl-NL" b="1">
                <a:latin typeface="Arial"/>
                <a:cs typeface="Arial"/>
              </a:rPr>
              <a:t>Recreatie:</a:t>
            </a:r>
            <a:r>
              <a:rPr lang="nl-NL">
                <a:latin typeface="Arial"/>
                <a:cs typeface="Arial"/>
              </a:rPr>
              <a:t> huidige structuren terugbrengen, aansluiting op aangeving, scheiding fiets-wandel, nieuwe struinpaden, Duits lijntje als recreatief thema, zwemstrand en vissteiger aan geul?</a:t>
            </a:r>
            <a:endParaRPr lang="nl-NL"/>
          </a:p>
          <a:p>
            <a:pPr marL="539750" lvl="1" indent="-269875">
              <a:buNone/>
            </a:pPr>
            <a:endParaRPr lang="nl-NL"/>
          </a:p>
          <a:p>
            <a:pPr marL="269875" lvl="1" indent="-269875">
              <a:buClr>
                <a:srgbClr val="0070C0"/>
              </a:buClr>
              <a:buSzPct val="80000"/>
            </a:pPr>
            <a:r>
              <a:rPr lang="nl-NL" b="1">
                <a:latin typeface="Arial"/>
                <a:cs typeface="Arial"/>
              </a:rPr>
              <a:t>Cultuurhistorie:</a:t>
            </a:r>
            <a:r>
              <a:rPr lang="nl-NL">
                <a:latin typeface="Arial"/>
                <a:cs typeface="Arial"/>
              </a:rPr>
              <a:t> vooral focus op verhalen vertellen en extra info over militair erfgoed </a:t>
            </a:r>
          </a:p>
          <a:p>
            <a:pPr marL="269875" lvl="1" indent="-269875">
              <a:buClr>
                <a:srgbClr val="0070C0"/>
              </a:buClr>
              <a:buSzPct val="80000"/>
            </a:pPr>
            <a:endParaRPr lang="nl-NL">
              <a:latin typeface="Arial"/>
              <a:cs typeface="Arial"/>
            </a:endParaRPr>
          </a:p>
          <a:p>
            <a:pPr marL="269875" indent="-269875">
              <a:buClr>
                <a:srgbClr val="0070C0"/>
              </a:buClr>
            </a:pPr>
            <a:r>
              <a:rPr lang="nl-NL" b="1">
                <a:latin typeface="Arial"/>
                <a:cs typeface="Arial"/>
              </a:rPr>
              <a:t>Weg en brug:</a:t>
            </a:r>
            <a:r>
              <a:rPr lang="nl-NL">
                <a:latin typeface="Arial"/>
                <a:cs typeface="Arial"/>
              </a:rPr>
              <a:t> Verbeteren onveilige kruisingen, parkeerplaatsen Veerhuis, verbreding bestaande fietspad op Maasbrug, ophoging terrein naast Veerhuis</a:t>
            </a:r>
            <a:endParaRPr lang="nl-NL" err="1"/>
          </a:p>
          <a:p>
            <a:pPr marL="539750" lvl="1" indent="-269875">
              <a:buClr>
                <a:srgbClr val="0070C0"/>
              </a:buClr>
            </a:pPr>
            <a:endParaRPr lang="nl-NL"/>
          </a:p>
          <a:p>
            <a:pPr marL="269875" indent="-269875">
              <a:buClr>
                <a:srgbClr val="0070C0"/>
              </a:buClr>
            </a:pPr>
            <a:r>
              <a:rPr lang="nl-NL" b="1">
                <a:latin typeface="Arial"/>
                <a:cs typeface="Arial"/>
              </a:rPr>
              <a:t>Natuur:</a:t>
            </a:r>
            <a:r>
              <a:rPr lang="nl-NL">
                <a:latin typeface="Arial"/>
                <a:cs typeface="Arial"/>
              </a:rPr>
              <a:t> waar mogelijk heggen behouden, naar afgegraven gronden kijken (net buiten huidige projectscope) voor heggencompensatie.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919874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F3D1C5-5D4E-4E93-8B7A-FE64109406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>
                <a:latin typeface="Arial"/>
                <a:cs typeface="Arial"/>
              </a:rPr>
              <a:t>Grote lijnen werksessie duurzaamheid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64022AD-90A7-443D-89E2-063621CCCC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Clr>
                <a:srgbClr val="0070C0"/>
              </a:buClr>
              <a:buNone/>
            </a:pPr>
            <a:r>
              <a:rPr lang="nl-NL"/>
              <a:t>Hoofdambities op verschillende onderdelen:</a:t>
            </a:r>
          </a:p>
          <a:p>
            <a:pPr marL="0" indent="0">
              <a:buClr>
                <a:srgbClr val="0070C0"/>
              </a:buClr>
              <a:buNone/>
            </a:pPr>
            <a:endParaRPr lang="nl-NL"/>
          </a:p>
          <a:p>
            <a:pPr marL="269875" indent="-269875">
              <a:buClr>
                <a:srgbClr val="0070C0"/>
              </a:buClr>
            </a:pPr>
            <a:r>
              <a:rPr lang="nl-NL">
                <a:latin typeface="Arial"/>
                <a:cs typeface="Arial"/>
              </a:rPr>
              <a:t>Materialen:</a:t>
            </a:r>
          </a:p>
          <a:p>
            <a:pPr marL="539750" lvl="1" indent="-269875">
              <a:buClr>
                <a:srgbClr val="0070C0"/>
              </a:buClr>
            </a:pPr>
            <a:r>
              <a:rPr lang="nl-NL">
                <a:latin typeface="Arial"/>
                <a:cs typeface="Arial"/>
              </a:rPr>
              <a:t>Circulair / hergebruik</a:t>
            </a:r>
            <a:endParaRPr lang="nl-NL"/>
          </a:p>
          <a:p>
            <a:pPr marL="539750" lvl="1" indent="-269875">
              <a:buClr>
                <a:srgbClr val="0070C0"/>
              </a:buClr>
            </a:pPr>
            <a:r>
              <a:rPr lang="nl-NL">
                <a:latin typeface="Arial"/>
                <a:cs typeface="Arial"/>
              </a:rPr>
              <a:t>Minimaliseren milieu-impact (footprint)</a:t>
            </a:r>
            <a:endParaRPr lang="nl-NL"/>
          </a:p>
          <a:p>
            <a:pPr marL="0" indent="0">
              <a:buClr>
                <a:srgbClr val="0070C0"/>
              </a:buClr>
              <a:buNone/>
            </a:pPr>
            <a:endParaRPr lang="nl-NL"/>
          </a:p>
          <a:p>
            <a:pPr marL="269875" indent="-269875">
              <a:buClr>
                <a:srgbClr val="0070C0"/>
              </a:buClr>
            </a:pPr>
            <a:r>
              <a:rPr lang="nl-NL">
                <a:latin typeface="Arial"/>
                <a:cs typeface="Arial"/>
              </a:rPr>
              <a:t>Ruimtelijke kwaliteit:</a:t>
            </a:r>
            <a:endParaRPr lang="nl-NL"/>
          </a:p>
          <a:p>
            <a:pPr marL="539750" lvl="1" indent="-269875">
              <a:buClr>
                <a:srgbClr val="0070C0"/>
              </a:buClr>
            </a:pPr>
            <a:r>
              <a:rPr lang="nl-NL">
                <a:latin typeface="Arial"/>
                <a:cs typeface="Arial"/>
              </a:rPr>
              <a:t>Ontwerpen vanuit een integrale visie op het gebied</a:t>
            </a:r>
            <a:endParaRPr lang="nl-NL"/>
          </a:p>
          <a:p>
            <a:pPr marL="539750" lvl="1" indent="-269875">
              <a:buClr>
                <a:srgbClr val="0070C0"/>
              </a:buClr>
            </a:pPr>
            <a:endParaRPr lang="nl-NL"/>
          </a:p>
          <a:p>
            <a:pPr marL="269875" indent="-269875">
              <a:buClr>
                <a:srgbClr val="0070C0"/>
              </a:buClr>
            </a:pPr>
            <a:r>
              <a:rPr lang="nl-NL">
                <a:latin typeface="Arial"/>
                <a:cs typeface="Arial"/>
              </a:rPr>
              <a:t>Ecologie: </a:t>
            </a:r>
            <a:endParaRPr lang="nl-NL"/>
          </a:p>
          <a:p>
            <a:pPr marL="539750" lvl="1" indent="-269875">
              <a:buClr>
                <a:srgbClr val="0070C0"/>
              </a:buClr>
            </a:pPr>
            <a:r>
              <a:rPr lang="nl-NL">
                <a:latin typeface="Arial"/>
                <a:cs typeface="Arial"/>
              </a:rPr>
              <a:t>Bevorderen biodiversiteit door afwisseling</a:t>
            </a:r>
            <a:endParaRPr lang="nl-NL"/>
          </a:p>
          <a:p>
            <a:pPr marL="539750" lvl="1" indent="-269875">
              <a:buClr>
                <a:srgbClr val="0070C0"/>
              </a:buClr>
            </a:pPr>
            <a:r>
              <a:rPr lang="nl-NL">
                <a:latin typeface="Arial"/>
                <a:cs typeface="Arial"/>
              </a:rPr>
              <a:t>Op systeemniveau ontwerpen, niet enkel lokaal</a:t>
            </a:r>
            <a:endParaRPr lang="nl-NL"/>
          </a:p>
          <a:p>
            <a:pPr marL="539750" lvl="1" indent="-269875">
              <a:buClr>
                <a:srgbClr val="0070C0"/>
              </a:buClr>
            </a:pPr>
            <a:r>
              <a:rPr lang="nl-NL">
                <a:latin typeface="Arial"/>
                <a:cs typeface="Arial"/>
              </a:rPr>
              <a:t>Beheer betrekken</a:t>
            </a:r>
            <a:endParaRPr lang="nl-NL"/>
          </a:p>
          <a:p>
            <a:pPr marL="539750" lvl="1" indent="-269875">
              <a:buClr>
                <a:srgbClr val="0070C0"/>
              </a:buClr>
            </a:pPr>
            <a:endParaRPr lang="nl-NL"/>
          </a:p>
          <a:p>
            <a:pPr marL="269875" indent="-269875">
              <a:buClr>
                <a:srgbClr val="0070C0"/>
              </a:buClr>
            </a:pP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126937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9F90BD-6C21-4F46-8828-62CD5D07A7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CD41EA2-D1E6-4504-9E3F-12C7EBB2AE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614126C7-780C-4DF4-B10E-CE776031B1CA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31413A9A-6AA9-4F19-89E0-1A8EF34C48BF}"/>
              </a:ext>
            </a:extLst>
          </p:cNvPr>
          <p:cNvSpPr txBox="1">
            <a:spLocks/>
          </p:cNvSpPr>
          <p:nvPr/>
        </p:nvSpPr>
        <p:spPr>
          <a:xfrm>
            <a:off x="1143000" y="1676400"/>
            <a:ext cx="6858000" cy="1790700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3300" b="1">
                <a:solidFill>
                  <a:schemeClr val="bg1"/>
                </a:solidFill>
                <a:latin typeface="+mn-lt"/>
              </a:rPr>
              <a:t>Verhaallijn integrale varianten</a:t>
            </a:r>
          </a:p>
        </p:txBody>
      </p:sp>
    </p:spTree>
    <p:extLst>
      <p:ext uri="{BB962C8B-B14F-4D97-AF65-F5344CB8AC3E}">
        <p14:creationId xmlns:p14="http://schemas.microsoft.com/office/powerpoint/2010/main" val="23105418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A8F170-17F2-4DE8-BD14-6D54C2F78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474" y="608341"/>
            <a:ext cx="8172001" cy="410785"/>
          </a:xfrm>
        </p:spPr>
        <p:txBody>
          <a:bodyPr>
            <a:normAutofit fontScale="90000"/>
          </a:bodyPr>
          <a:lstStyle/>
          <a:p>
            <a:r>
              <a:rPr lang="en-US">
                <a:latin typeface="Arial"/>
                <a:cs typeface="Arial"/>
              </a:rPr>
              <a:t>Werken </a:t>
            </a:r>
            <a:r>
              <a:rPr lang="en-US" err="1">
                <a:latin typeface="Arial"/>
                <a:cs typeface="Arial"/>
              </a:rPr>
              <a:t>aan</a:t>
            </a:r>
            <a:r>
              <a:rPr lang="en-US">
                <a:latin typeface="Arial"/>
                <a:cs typeface="Arial"/>
              </a:rPr>
              <a:t> </a:t>
            </a:r>
            <a:r>
              <a:rPr lang="en-US" err="1">
                <a:latin typeface="Arial"/>
                <a:cs typeface="Arial"/>
              </a:rPr>
              <a:t>Rivierverruiming</a:t>
            </a:r>
            <a:r>
              <a:rPr lang="en-US">
                <a:latin typeface="Arial"/>
                <a:cs typeface="Arial"/>
              </a:rPr>
              <a:t> </a:t>
            </a:r>
            <a:r>
              <a:rPr lang="en-US" err="1">
                <a:latin typeface="Arial"/>
                <a:cs typeface="Arial"/>
              </a:rPr>
              <a:t>Oeffelt</a:t>
            </a:r>
            <a:r>
              <a:rPr lang="en-US">
                <a:latin typeface="Arial"/>
                <a:cs typeface="Arial"/>
              </a:rPr>
              <a:t> = </a:t>
            </a:r>
            <a:br>
              <a:rPr lang="en-US"/>
            </a:br>
            <a:r>
              <a:rPr lang="en-US" err="1">
                <a:latin typeface="Arial"/>
                <a:cs typeface="Arial"/>
              </a:rPr>
              <a:t>werken</a:t>
            </a:r>
            <a:r>
              <a:rPr lang="en-US">
                <a:latin typeface="Arial"/>
                <a:cs typeface="Arial"/>
              </a:rPr>
              <a:t> </a:t>
            </a:r>
            <a:r>
              <a:rPr lang="en-US" err="1">
                <a:latin typeface="Arial"/>
                <a:cs typeface="Arial"/>
              </a:rPr>
              <a:t>aan</a:t>
            </a:r>
            <a:r>
              <a:rPr lang="en-US">
                <a:latin typeface="Arial"/>
                <a:cs typeface="Arial"/>
              </a:rPr>
              <a:t> </a:t>
            </a:r>
            <a:r>
              <a:rPr lang="en-US" err="1">
                <a:latin typeface="Arial"/>
                <a:cs typeface="Arial"/>
              </a:rPr>
              <a:t>waterveiligheid</a:t>
            </a:r>
            <a:r>
              <a:rPr lang="en-US">
                <a:latin typeface="Arial"/>
                <a:cs typeface="Arial"/>
              </a:rPr>
              <a:t> </a:t>
            </a:r>
            <a:r>
              <a:rPr lang="en-US" err="1">
                <a:latin typeface="Arial"/>
                <a:cs typeface="Arial"/>
              </a:rPr>
              <a:t>en</a:t>
            </a:r>
            <a:r>
              <a:rPr lang="en-US">
                <a:latin typeface="Arial"/>
                <a:cs typeface="Arial"/>
              </a:rPr>
              <a:t> </a:t>
            </a:r>
            <a:r>
              <a:rPr lang="en-US" err="1">
                <a:latin typeface="Arial"/>
                <a:cs typeface="Arial"/>
              </a:rPr>
              <a:t>ruimtelijke</a:t>
            </a:r>
            <a:r>
              <a:rPr lang="en-US">
                <a:latin typeface="Arial"/>
                <a:cs typeface="Arial"/>
              </a:rPr>
              <a:t> kwaliteit</a:t>
            </a:r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45680658-D481-4947-A6E2-A57D8D6CA4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43262" y="1493818"/>
            <a:ext cx="4062959" cy="3134818"/>
          </a:xfrm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DB4F50F-4CC9-4F5D-AEA4-38503D1D9287}"/>
              </a:ext>
            </a:extLst>
          </p:cNvPr>
          <p:cNvSpPr txBox="1">
            <a:spLocks/>
          </p:cNvSpPr>
          <p:nvPr/>
        </p:nvSpPr>
        <p:spPr>
          <a:xfrm>
            <a:off x="539671" y="2386587"/>
            <a:ext cx="3861494" cy="92390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 lnSpcReduction="10000"/>
          </a:bodyPr>
          <a:lstStyle>
            <a:lvl1pPr marL="270004" marR="0" lvl="0" indent="-270004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80000"/>
              <a:buFont typeface="Wingdings" pitchFamily="2"/>
              <a:buChar char="n"/>
              <a:tabLst/>
              <a:defRPr lang="nl-NL" sz="1400" b="0" i="0" u="none" strike="noStrike" kern="1200" cap="none" spc="0" baseline="0">
                <a:solidFill>
                  <a:srgbClr val="00577E"/>
                </a:solidFill>
                <a:uFillTx/>
                <a:latin typeface="Arial" pitchFamily="34"/>
                <a:cs typeface="Arial" pitchFamily="34"/>
              </a:defRPr>
            </a:lvl1pPr>
            <a:lvl2pPr marL="539998" marR="0" lvl="1" indent="-270004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70000"/>
              <a:buFont typeface="Wingdings" pitchFamily="2"/>
              <a:buChar char="n"/>
              <a:tabLst/>
              <a:defRPr lang="nl-NL" sz="1400" b="0" i="0" u="none" strike="noStrike" kern="1200" cap="none" spc="0" baseline="0">
                <a:solidFill>
                  <a:srgbClr val="00577E"/>
                </a:solidFill>
                <a:uFillTx/>
                <a:latin typeface="Arial" pitchFamily="34"/>
                <a:cs typeface="Arial" pitchFamily="34"/>
              </a:defRPr>
            </a:lvl2pPr>
            <a:lvl3pPr marL="810002" marR="0" lvl="2" indent="-270004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70000"/>
              <a:buFont typeface="Wingdings" pitchFamily="2"/>
              <a:buChar char=""/>
              <a:tabLst/>
              <a:defRPr lang="nl-NL" sz="1400" b="0" i="0" u="none" strike="noStrike" kern="1200" cap="none" spc="0" baseline="0">
                <a:solidFill>
                  <a:srgbClr val="00577E"/>
                </a:solidFill>
                <a:uFillTx/>
                <a:latin typeface="Arial" pitchFamily="34"/>
                <a:cs typeface="Arial" pitchFamily="34"/>
              </a:defRPr>
            </a:lvl3pPr>
            <a:lvl4pPr marL="1079997" marR="0" lvl="3" indent="-270004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70000"/>
              <a:buFont typeface="Wingdings" pitchFamily="2"/>
              <a:buChar char=""/>
              <a:tabLst/>
              <a:defRPr lang="nl-NL" sz="1400" b="0" i="0" u="none" strike="noStrike" kern="1200" cap="none" spc="0" baseline="0">
                <a:solidFill>
                  <a:srgbClr val="00577E"/>
                </a:solidFill>
                <a:uFillTx/>
                <a:latin typeface="Arial" pitchFamily="34"/>
                <a:cs typeface="Arial" pitchFamily="34"/>
              </a:defRPr>
            </a:lvl4pPr>
            <a:lvl5pPr marL="1350001" marR="0" lvl="4" indent="-270004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70000"/>
              <a:buFont typeface="Wingdings" pitchFamily="2"/>
              <a:buChar char=""/>
              <a:tabLst/>
              <a:defRPr lang="nl-NL" sz="1400" b="0" i="0" u="none" strike="noStrike" kern="1200" cap="none" spc="0" baseline="0">
                <a:solidFill>
                  <a:srgbClr val="00577E"/>
                </a:solidFill>
                <a:uFillTx/>
                <a:latin typeface="Arial" pitchFamily="34"/>
                <a:cs typeface="Arial" pitchFamily="34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err="1">
                <a:latin typeface="Arial"/>
                <a:cs typeface="Arial"/>
              </a:rPr>
              <a:t>Aansluiten</a:t>
            </a:r>
            <a:r>
              <a:rPr lang="en-US" b="1">
                <a:latin typeface="Arial"/>
                <a:cs typeface="Arial"/>
              </a:rPr>
              <a:t> </a:t>
            </a:r>
            <a:r>
              <a:rPr lang="en-US" b="1" err="1">
                <a:latin typeface="Arial"/>
                <a:cs typeface="Arial"/>
              </a:rPr>
              <a:t>bij</a:t>
            </a:r>
            <a:r>
              <a:rPr lang="en-US" b="1">
                <a:latin typeface="Arial"/>
                <a:cs typeface="Arial"/>
              </a:rPr>
              <a:t> </a:t>
            </a:r>
            <a:r>
              <a:rPr lang="en-US" b="1" err="1">
                <a:latin typeface="Arial"/>
                <a:cs typeface="Arial"/>
              </a:rPr>
              <a:t>systematiek</a:t>
            </a:r>
            <a:r>
              <a:rPr lang="en-US" b="1">
                <a:latin typeface="Arial"/>
                <a:cs typeface="Arial"/>
              </a:rPr>
              <a:t> </a:t>
            </a:r>
            <a:r>
              <a:rPr lang="en-US" b="1" err="1">
                <a:latin typeface="Arial"/>
                <a:cs typeface="Arial"/>
              </a:rPr>
              <a:t>herkomstwaarde</a:t>
            </a:r>
            <a:r>
              <a:rPr lang="en-US" b="1">
                <a:latin typeface="Arial"/>
                <a:cs typeface="Arial"/>
              </a:rPr>
              <a:t>, belevingswaarde, gebruikswaarde en toekomstwaarde Provincie NB</a:t>
            </a:r>
            <a:endParaRPr lang="en-US" b="1"/>
          </a:p>
          <a:p>
            <a:pPr marL="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547604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C97CD0D139D574D955256DCEC86C26E" ma:contentTypeVersion="13" ma:contentTypeDescription="Create a new document." ma:contentTypeScope="" ma:versionID="e3e9ac5bb0dc613d08ae029c3d07b83d">
  <xsd:schema xmlns:xsd="http://www.w3.org/2001/XMLSchema" xmlns:xs="http://www.w3.org/2001/XMLSchema" xmlns:p="http://schemas.microsoft.com/office/2006/metadata/properties" xmlns:ns2="9dcda9d1-8476-4890-8215-3b7d6ac4eec5" xmlns:ns3="3e89753e-5c8d-475c-b110-9facdf44a58b" targetNamespace="http://schemas.microsoft.com/office/2006/metadata/properties" ma:root="true" ma:fieldsID="2b583437693b8516e23fe2534ec304c6" ns2:_="" ns3:_="">
    <xsd:import namespace="9dcda9d1-8476-4890-8215-3b7d6ac4eec5"/>
    <xsd:import namespace="3e89753e-5c8d-475c-b110-9facdf44a58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cda9d1-8476-4890-8215-3b7d6ac4eec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LengthInSeconds" ma:index="16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e89753e-5c8d-475c-b110-9facdf44a58b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5B19E7C-CBFD-4E69-9D0F-1E806977083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58BC7FB-9AA6-44D0-A3AF-61A20F58E413}">
  <ds:schemaRefs>
    <ds:schemaRef ds:uri="3e89753e-5c8d-475c-b110-9facdf44a58b"/>
    <ds:schemaRef ds:uri="9dcda9d1-8476-4890-8215-3b7d6ac4eec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E1EA8FFF-4688-4172-AB19-77FBC7E7AAB2}">
  <ds:schemaRefs>
    <ds:schemaRef ds:uri="3e89753e-5c8d-475c-b110-9facdf44a58b"/>
    <ds:schemaRef ds:uri="9dcda9d1-8476-4890-8215-3b7d6ac4eec5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On%20Screen%2016x9_Corporate</Template>
  <TotalTime>0</TotalTime>
  <Words>2723</Words>
  <Application>Microsoft Office PowerPoint</Application>
  <PresentationFormat>Diavoorstelling (16:9)</PresentationFormat>
  <Paragraphs>412</Paragraphs>
  <Slides>38</Slides>
  <Notes>2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38</vt:i4>
      </vt:variant>
    </vt:vector>
  </HeadingPairs>
  <TitlesOfParts>
    <vt:vector size="44" baseType="lpstr">
      <vt:lpstr>Arial</vt:lpstr>
      <vt:lpstr>Arial,Sans-Serif</vt:lpstr>
      <vt:lpstr>Calibri</vt:lpstr>
      <vt:lpstr>Calibri Light</vt:lpstr>
      <vt:lpstr>Wingdings</vt:lpstr>
      <vt:lpstr>Kantoorthema</vt:lpstr>
      <vt:lpstr>Werkatelier Integratie</vt:lpstr>
      <vt:lpstr>Programma werkatelier integratie</vt:lpstr>
      <vt:lpstr>Inhoud presentatie</vt:lpstr>
      <vt:lpstr>PowerPoint-presentatie</vt:lpstr>
      <vt:lpstr>Grote lijnen werksessie ontwerpoptimalisaties</vt:lpstr>
      <vt:lpstr>Grote lijnen werksessie meekoppelkansen</vt:lpstr>
      <vt:lpstr>Grote lijnen werksessie duurzaamheid</vt:lpstr>
      <vt:lpstr>PowerPoint-presentatie</vt:lpstr>
      <vt:lpstr>Werken aan Rivierverruiming Oeffelt =  werken aan waterveiligheid en ruimtelijke kwaliteit</vt:lpstr>
      <vt:lpstr>Geomorfologische context (herkomstwaarde)</vt:lpstr>
      <vt:lpstr>Historische ontwikkeling (herkomstwaarde)</vt:lpstr>
      <vt:lpstr>Gebruiks- en belevingswaarde van het landschap</vt:lpstr>
      <vt:lpstr>Huidige kernkwaliteiten  van het landschap</vt:lpstr>
      <vt:lpstr>Toekomstwaarde in grote lijnen gestuurd door gewenst waterstandseffect</vt:lpstr>
      <vt:lpstr>PowerPoint-presentatie</vt:lpstr>
      <vt:lpstr>VKA</vt:lpstr>
      <vt:lpstr>Varianten uitwerken </vt:lpstr>
      <vt:lpstr>Variant behouden wat mogelijk is: VKA basis</vt:lpstr>
      <vt:lpstr>Variant versterken (nieuwe) kernkwaliteiten: VKA plus</vt:lpstr>
      <vt:lpstr>VKA basis – Weerdverlaging</vt:lpstr>
      <vt:lpstr>VKA Plus – Weerdverlaging</vt:lpstr>
      <vt:lpstr>VKA basis – Weg en brug</vt:lpstr>
      <vt:lpstr>VKA Plus – Weg en Brug</vt:lpstr>
      <vt:lpstr>Voorstel Duits Lijntje</vt:lpstr>
      <vt:lpstr>Voorstel Duits Lijntje</vt:lpstr>
      <vt:lpstr>PowerPoint-presentatie</vt:lpstr>
      <vt:lpstr>Uiteindelijk per meekoppelkans afwegen:</vt:lpstr>
      <vt:lpstr>Mkk's uit VKA op een rij</vt:lpstr>
      <vt:lpstr>Indikken mkk's Natuur</vt:lpstr>
      <vt:lpstr>Indikken mkk's Weg en brug</vt:lpstr>
      <vt:lpstr>Indikken mkk's cultuurhistorie</vt:lpstr>
      <vt:lpstr>Indikken mkk's recreatie</vt:lpstr>
      <vt:lpstr>PowerPoint-presentatie</vt:lpstr>
      <vt:lpstr>PowerPoint-presentatie</vt:lpstr>
      <vt:lpstr>MKK’s die nu al afvallen</vt:lpstr>
      <vt:lpstr>Opnemen in beide VKA varianten: inpassingsopgaven</vt:lpstr>
      <vt:lpstr>Opnemen in beide VKA varianten: inpassingsopgaven</vt:lpstr>
      <vt:lpstr>Hoe omgaan met meekoppelkansen verderop in proces?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Project Start Up</dc:title>
  <dc:creator>Gert-Jan Meulepas</dc:creator>
  <cp:lastModifiedBy>Annemarie Bovée</cp:lastModifiedBy>
  <cp:revision>2</cp:revision>
  <cp:lastPrinted>2016-05-11T07:06:19Z</cp:lastPrinted>
  <dcterms:created xsi:type="dcterms:W3CDTF">2021-10-05T11:20:11Z</dcterms:created>
  <dcterms:modified xsi:type="dcterms:W3CDTF">2021-12-02T08:21:06Z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esignTemplate">
    <vt:lpwstr>Corporate</vt:lpwstr>
  </property>
  <property fmtid="{D5CDD505-2E9C-101B-9397-08002B2CF9AE}" pid="3" name="SecondLogo">
    <vt:lpwstr>C:\Users\413570\Desktop\Strootman.jpg</vt:lpwstr>
  </property>
  <property fmtid="{D5CDD505-2E9C-101B-9397-08002B2CF9AE}" pid="4" name="Author">
    <vt:lpwstr>Gert-Jan Meulepas</vt:lpwstr>
  </property>
  <property fmtid="{D5CDD505-2E9C-101B-9397-08002B2CF9AE}" pid="5" name="Date">
    <vt:lpwstr>07 oktober 2021</vt:lpwstr>
  </property>
  <property fmtid="{D5CDD505-2E9C-101B-9397-08002B2CF9AE}" pid="6" name="FooterLogo">
    <vt:bool>true</vt:bool>
  </property>
  <property fmtid="{D5CDD505-2E9C-101B-9397-08002B2CF9AE}" pid="7" name="FooterSecLogo">
    <vt:bool>false</vt:bool>
  </property>
  <property fmtid="{D5CDD505-2E9C-101B-9397-08002B2CF9AE}" pid="8" name="FooterDate">
    <vt:bool>true</vt:bool>
  </property>
  <property fmtid="{D5CDD505-2E9C-101B-9397-08002B2CF9AE}" pid="9" name="FooterNumbers">
    <vt:bool>true</vt:bool>
  </property>
  <property fmtid="{D5CDD505-2E9C-101B-9397-08002B2CF9AE}" pid="10" name="FooterTitle">
    <vt:bool>false</vt:bool>
  </property>
  <property fmtid="{D5CDD505-2E9C-101B-9397-08002B2CF9AE}" pid="11" name="RHDHV Template">
    <vt:bool>true</vt:bool>
  </property>
  <property fmtid="{D5CDD505-2E9C-101B-9397-08002B2CF9AE}" pid="12" name="endorsedBrandPath">
    <vt:lpwstr/>
  </property>
  <property fmtid="{D5CDD505-2E9C-101B-9397-08002B2CF9AE}" pid="13" name="PresentationType">
    <vt:lpwstr>On Screen 16x9</vt:lpwstr>
  </property>
  <property fmtid="{D5CDD505-2E9C-101B-9397-08002B2CF9AE}" pid="14" name="Classification">
    <vt:lpwstr>Project related</vt:lpwstr>
  </property>
  <property fmtid="{D5CDD505-2E9C-101B-9397-08002B2CF9AE}" pid="15" name="Title2nd">
    <vt:lpwstr/>
  </property>
  <property fmtid="{D5CDD505-2E9C-101B-9397-08002B2CF9AE}" pid="16" name="PresentationText">
    <vt:lpwstr/>
  </property>
  <property fmtid="{D5CDD505-2E9C-101B-9397-08002B2CF9AE}" pid="17" name="ContentTypeId">
    <vt:lpwstr>0x010100BC97CD0D139D574D955256DCEC86C26E</vt:lpwstr>
  </property>
</Properties>
</file>